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8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93D7"/>
    <a:srgbClr val="FFFFCC"/>
    <a:srgbClr val="0DA6F3"/>
    <a:srgbClr val="0091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-510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Pt>
            <c:idx val="0"/>
          </c:dPt>
          <c:dPt>
            <c:idx val="1"/>
          </c:dPt>
          <c:dPt>
            <c:idx val="2"/>
          </c:dPt>
          <c:dLbls>
            <c:dLbl>
              <c:idx val="0"/>
              <c:layout>
                <c:manualLayout>
                  <c:x val="-0.25253568731259013"/>
                  <c:y val="0.16197204631189058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1600">
                        <a:solidFill>
                          <a:schemeClr val="bg1"/>
                        </a:solidFill>
                      </a:defRPr>
                    </a:pPr>
                    <a:r>
                      <a:rPr lang="ru-RU" sz="1600">
                        <a:solidFill>
                          <a:schemeClr val="bg1"/>
                        </a:solidFill>
                      </a:rPr>
                      <a:t>ОПИСАНИЯ</a:t>
                    </a:r>
                  </a:p>
                  <a:p>
                    <a:pPr>
                      <a:defRPr sz="1600">
                        <a:solidFill>
                          <a:schemeClr val="bg1"/>
                        </a:solidFill>
                      </a:defRPr>
                    </a:pPr>
                    <a:r>
                      <a:rPr lang="ru-RU" sz="1600">
                        <a:solidFill>
                          <a:schemeClr val="bg1"/>
                        </a:solidFill>
                      </a:rPr>
                      <a:t>ТОВАРОВ</a:t>
                    </a:r>
                  </a:p>
                </c:rich>
              </c:tx>
              <c:spPr/>
              <c:dLblPos val="bestFit"/>
              <c:showCatName val="1"/>
              <c:extLst>
                <c:ext xmlns:c15="http://schemas.microsoft.com/office/drawing/2012/chart" uri="{CE6537A1-D6FC-4f65-9D91-7224C49458BB}">
                  <c15:layout>
                    <c:manualLayout>
                      <c:w val="0.3337761399673197"/>
                      <c:h val="0.2658879242304656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5.82736986936462E-3"/>
                  <c:y val="-0.10367378715071256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1600">
                        <a:solidFill>
                          <a:schemeClr val="bg1"/>
                        </a:solidFill>
                      </a:defRPr>
                    </a:pPr>
                    <a:r>
                      <a:rPr lang="ru-RU" sz="1600">
                        <a:solidFill>
                          <a:schemeClr val="bg1"/>
                        </a:solidFill>
                      </a:rPr>
                      <a:t>МОНИТОРИНГ ЦЕН КОНКУРЕНТОВ</a:t>
                    </a:r>
                  </a:p>
                </c:rich>
              </c:tx>
              <c:spPr/>
              <c:dLblPos val="bestFit"/>
              <c:showCatName val="1"/>
              <c:extLst>
                <c:ext xmlns:c15="http://schemas.microsoft.com/office/drawing/2012/chart" uri="{CE6537A1-D6FC-4f65-9D91-7224C49458BB}">
                  <c15:layout>
                    <c:manualLayout>
                      <c:w val="0.27610426901765484"/>
                      <c:h val="0.26781373322809787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24563508087130134"/>
                  <c:y val="0.18699314876493103"/>
                </c:manualLayout>
              </c:layout>
              <c:tx>
                <c:rich>
                  <a:bodyPr rot="0" vert="horz"/>
                  <a:lstStyle/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ОБРАБОТКА ПРАЙС ЛИСТОВ</a:t>
                    </a:r>
                  </a:p>
                  <a:p>
                    <a:pPr>
                      <a:defRPr>
                        <a:solidFill>
                          <a:schemeClr val="bg1"/>
                        </a:solidFill>
                      </a:defRPr>
                    </a:pPr>
                    <a:r>
                      <a:rPr lang="ru-RU" sz="1400" dirty="0">
                        <a:solidFill>
                          <a:schemeClr val="bg1"/>
                        </a:solidFill>
                      </a:rPr>
                      <a:t>ПОСТАВЩИКОВ</a:t>
                    </a:r>
                  </a:p>
                </c:rich>
              </c:tx>
              <c:spPr/>
              <c:dLblPos val="bestFit"/>
              <c:showCatName val="1"/>
              <c:extLst>
                <c:ext xmlns:c15="http://schemas.microsoft.com/office/drawing/2012/chart" uri="{CE6537A1-D6FC-4f65-9D91-7224C49458BB}">
                  <c15:layout>
                    <c:manualLayout>
                      <c:w val="0.28301692087838259"/>
                      <c:h val="0.28044198895027622"/>
                    </c:manualLayout>
                  </c15:layout>
                </c:ext>
              </c:extLst>
            </c:dLbl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End"/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Описания товаров</c:v>
                </c:pt>
                <c:pt idx="1">
                  <c:v>Мониторинг цен конкурентов</c:v>
                </c:pt>
                <c:pt idx="2">
                  <c:v>Обработка прайсов поставщиков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3.2</c:v>
                </c:pt>
                <c:pt idx="1">
                  <c:v>3.2</c:v>
                </c:pt>
                <c:pt idx="2">
                  <c:v>3.2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0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064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>
      <cs:styleClr val="0"/>
    </cs:lnRef>
    <cs:fillRef idx="0"/>
    <cs:effectRef idx="0"/>
    <cs:fontRef idx="minor">
      <cs:styleClr val="0"/>
    </cs:fontRef>
    <cs:defRPr sz="1197" b="1" kern="1200"/>
  </cs:dataLabel>
  <cs:dataLabelCallout>
    <cs:lnRef idx="0">
      <cs:styleClr val="0"/>
    </cs:lnRef>
    <cs:fillRef idx="0"/>
    <cs:effectRef idx="0"/>
    <cs:fontRef idx="minor">
      <cs:styleClr val="0"/>
    </cs:fontRef>
    <cs:spPr>
      <a:solidFill>
        <a:schemeClr val="lt1"/>
      </a:solidFill>
      <a:ln>
        <a:solidFill>
          <a:schemeClr val="phClr"/>
        </a:solidFill>
      </a:ln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0"/>
    </cs:lnRef>
    <cs:fillRef idx="0"/>
    <cs:effectRef idx="0"/>
    <cs:fontRef idx="minor">
      <a:schemeClr val="dk1"/>
    </cs:fontRef>
    <cs:spPr>
      <a:solidFill>
        <a:schemeClr val="lt1"/>
      </a:solidFill>
      <a:ln w="19050"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7245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510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7757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993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5192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98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820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02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11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028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38759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9DCF4FA-C8E1-443B-B269-47BADAD3187A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BF1A68C-9626-4C35-BC65-AA8F8D8DC4E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7360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0.jpeg"/><Relationship Id="rId12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gif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763804"/>
          </a:xfrm>
          <a:prstGeom prst="rect">
            <a:avLst/>
          </a:prstGeom>
        </p:spPr>
      </p:pic>
      <p:pic>
        <p:nvPicPr>
          <p:cNvPr id="11" name="Рисунок 10" descr="4r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49038"/>
            <a:ext cx="12192000" cy="1776549"/>
          </a:xfrm>
          <a:prstGeom prst="rect">
            <a:avLst/>
          </a:prstGeom>
        </p:spPr>
      </p:pic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4"/>
          <a:srcRect b="43679"/>
          <a:stretch>
            <a:fillRect/>
          </a:stretch>
        </p:blipFill>
        <p:spPr>
          <a:xfrm>
            <a:off x="302079" y="4623633"/>
            <a:ext cx="3118077" cy="1409777"/>
          </a:xfrm>
          <a:prstGeom prst="rect">
            <a:avLst/>
          </a:prstGeom>
        </p:spPr>
      </p:pic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4"/>
          <a:srcRect t="55125" b="21174"/>
          <a:stretch>
            <a:fillRect/>
          </a:stretch>
        </p:blipFill>
        <p:spPr>
          <a:xfrm>
            <a:off x="3230336" y="4816938"/>
            <a:ext cx="3118077" cy="593271"/>
          </a:xfrm>
          <a:prstGeom prst="rect">
            <a:avLst/>
          </a:prstGeom>
        </p:spPr>
      </p:pic>
      <p:pic>
        <p:nvPicPr>
          <p:cNvPr id="13" name="Рисунок 12" descr="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864983" y="821191"/>
            <a:ext cx="4029075" cy="341947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7675" y="5090774"/>
            <a:ext cx="5693232" cy="99979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 Cond" pitchFamily="34" charset="0"/>
              </a:rPr>
              <a:t>А</a:t>
            </a: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 Cond" pitchFamily="34" charset="0"/>
              </a:rPr>
              <a:t>ВТОМАТИЗАЦИЯ РАБОТЫ</a:t>
            </a:r>
            <a:r>
              <a:rPr lang="ru-RU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yriad Pro Cond" pitchFamily="34" charset="0"/>
              </a:rPr>
              <a:t> ИНТЕРНЕТ-МАГАЗИНОВ</a:t>
            </a:r>
            <a:endParaRPr lang="ru-RU" sz="2000" b="1" dirty="0">
              <a:solidFill>
                <a:schemeClr val="tx1">
                  <a:lumMod val="50000"/>
                  <a:lumOff val="50000"/>
                </a:schemeClr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06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ыц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Рисунок 33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pic>
        <p:nvPicPr>
          <p:cNvPr id="1026" name="Picture 2" descr="https://upload.wikimedia.org/wikipedia/commons/thumb/c/ca/Sony_logo.svg/1000px-Sony_logo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55452" y="2718707"/>
            <a:ext cx="2626815" cy="446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ip.by/images/bosc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153" y="2677885"/>
            <a:ext cx="2256278" cy="557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ila.by/img/logo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7415" y="4016503"/>
            <a:ext cx="26003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ydachnik.by/img/logo-1.jpg?141769855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4289" y="5327731"/>
            <a:ext cx="2376618" cy="59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0535" y="3946220"/>
            <a:ext cx="1873947" cy="535964"/>
          </a:xfrm>
          <a:prstGeom prst="rect">
            <a:avLst/>
          </a:prstGeom>
        </p:spPr>
      </p:pic>
      <p:pic>
        <p:nvPicPr>
          <p:cNvPr id="1038" name="Picture 14" descr="http://pluminus.ru/content/images/ultraby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9079" y="5311802"/>
            <a:ext cx="1525365" cy="61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halva.mtbank.by/cache/imagecache/w300-h180-c-media-Logo-tehnoplus_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30092" y="2547256"/>
            <a:ext cx="1576786" cy="91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42347" y="5313587"/>
            <a:ext cx="22835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3518818" y="457212"/>
            <a:ext cx="7388679" cy="4327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595019" y="485110"/>
            <a:ext cx="73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Рост продаж после проведения </a:t>
            </a:r>
            <a:r>
              <a:rPr lang="ru-RU" dirty="0" smtClean="0"/>
              <a:t>динамики </a:t>
            </a:r>
            <a:r>
              <a:rPr lang="ru-RU" dirty="0" smtClean="0"/>
              <a:t>ценообразования </a:t>
            </a:r>
            <a:r>
              <a:rPr lang="ru-RU" dirty="0" smtClean="0">
                <a:solidFill>
                  <a:schemeClr val="accent2"/>
                </a:solidFill>
              </a:rPr>
              <a:t>30-60%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370986" y="2171622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Наши</a:t>
            </a:r>
            <a:r>
              <a:rPr kumimoji="0" lang="ru-RU" sz="2600" b="1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клиенты</a:t>
            </a:r>
            <a:endParaRPr kumimoji="0" lang="ru-RU" sz="26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3809748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logo.png"/>
          <p:cNvPicPr>
            <a:picLocks noChangeAspect="1"/>
          </p:cNvPicPr>
          <p:nvPr/>
        </p:nvPicPr>
        <p:blipFill>
          <a:blip r:embed="rId12" cstate="print"/>
          <a:srcRect b="43679"/>
          <a:stretch>
            <a:fillRect/>
          </a:stretch>
        </p:blipFill>
        <p:spPr>
          <a:xfrm>
            <a:off x="166255" y="1899606"/>
            <a:ext cx="1695796" cy="76672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548753" y="1034155"/>
            <a:ext cx="7388679" cy="615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6907" y="971570"/>
            <a:ext cx="7425892" cy="331705"/>
          </a:xfrm>
        </p:spPr>
        <p:txBody>
          <a:bodyPr>
            <a:noAutofit/>
          </a:bodyPr>
          <a:lstStyle/>
          <a:p>
            <a:r>
              <a:rPr lang="ru-RU" sz="3500" dirty="0" smtClean="0">
                <a:latin typeface="Myriad Pro" pitchFamily="34" charset="0"/>
              </a:rPr>
              <a:t>БОЛЕЕ </a:t>
            </a:r>
            <a:r>
              <a:rPr lang="ru-RU" sz="4500" dirty="0" smtClean="0">
                <a:solidFill>
                  <a:schemeClr val="accent2"/>
                </a:solidFill>
                <a:latin typeface="Myriad Pro" pitchFamily="34" charset="0"/>
              </a:rPr>
              <a:t>300</a:t>
            </a:r>
            <a:r>
              <a:rPr lang="ru-RU" sz="3500" dirty="0" smtClean="0">
                <a:latin typeface="Myriad Pro" pitchFamily="34" charset="0"/>
              </a:rPr>
              <a:t> </a:t>
            </a:r>
            <a:r>
              <a:rPr lang="ru-RU" sz="3500" dirty="0" smtClean="0">
                <a:latin typeface="Myriad Pro" pitchFamily="34" charset="0"/>
              </a:rPr>
              <a:t>ИНТЕРНЕТ</a:t>
            </a:r>
            <a:r>
              <a:rPr lang="en-US" sz="3500" dirty="0" smtClean="0">
                <a:latin typeface="Myriad Pro" pitchFamily="34" charset="0"/>
              </a:rPr>
              <a:t>-</a:t>
            </a:r>
            <a:r>
              <a:rPr lang="ru-RU" sz="3500" dirty="0" smtClean="0">
                <a:latin typeface="Myriad Pro" pitchFamily="34" charset="0"/>
              </a:rPr>
              <a:t>МАГАЗИНОВ</a:t>
            </a:r>
            <a:endParaRPr lang="ru-RU" sz="3500" dirty="0" smtClean="0">
              <a:latin typeface="Myriad Pro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890000" y="3877734"/>
            <a:ext cx="2218267" cy="567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6" descr="http://www.svyaznoy.by/images/svz_logo.png"/>
          <p:cNvPicPr>
            <a:picLocks noChangeAspect="1" noChangeArrowheads="1"/>
          </p:cNvPicPr>
          <p:nvPr/>
        </p:nvPicPr>
        <p:blipFill>
          <a:blip r:embed="rId13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5624" y="3899936"/>
            <a:ext cx="2143125" cy="58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699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 descr="Mobile-Busine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09"/>
            <a:ext cx="12192000" cy="6844381"/>
          </a:xfrm>
          <a:prstGeom prst="rect">
            <a:avLst/>
          </a:prstGeom>
        </p:spPr>
      </p:pic>
      <p:pic>
        <p:nvPicPr>
          <p:cNvPr id="177" name="Рисунок 176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pic>
        <p:nvPicPr>
          <p:cNvPr id="28" name="Picture 2" descr="http://zoomos.by/img/p_krest_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23222" y="7714937"/>
            <a:ext cx="97084" cy="9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Заголовок 1"/>
          <p:cNvSpPr txBox="1">
            <a:spLocks/>
          </p:cNvSpPr>
          <p:nvPr/>
        </p:nvSpPr>
        <p:spPr>
          <a:xfrm>
            <a:off x="370986" y="243287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Кому и зачем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Необходим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Сервис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cap="all" spc="1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Zoomos</a:t>
            </a:r>
            <a:r>
              <a:rPr lang="en-US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:</a:t>
            </a:r>
            <a:endParaRPr kumimoji="0" lang="ru-RU" sz="26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4552697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 descr="logo.png"/>
          <p:cNvPicPr>
            <a:picLocks noChangeAspect="1"/>
          </p:cNvPicPr>
          <p:nvPr/>
        </p:nvPicPr>
        <p:blipFill>
          <a:blip r:embed="rId5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3682537" y="1221971"/>
            <a:ext cx="3649287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3740725" y="1263534"/>
            <a:ext cx="2777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Каталог описаний товаров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682538" y="1785926"/>
            <a:ext cx="3657600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3740725" y="1827489"/>
            <a:ext cx="3440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Обработка </a:t>
            </a:r>
            <a:r>
              <a:rPr lang="ru-RU" dirty="0" err="1" smtClean="0">
                <a:solidFill>
                  <a:srgbClr val="FFFFCC"/>
                </a:solidFill>
              </a:rPr>
              <a:t>прайсов</a:t>
            </a:r>
            <a:r>
              <a:rPr lang="ru-RU" dirty="0" smtClean="0">
                <a:solidFill>
                  <a:srgbClr val="FFFFCC"/>
                </a:solidFill>
              </a:rPr>
              <a:t> поставщиков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701933" y="2346963"/>
            <a:ext cx="3638203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3760121" y="2388526"/>
            <a:ext cx="3120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Мониторинг цен конкурентов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701933" y="2910918"/>
            <a:ext cx="3638203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3760121" y="2952481"/>
            <a:ext cx="3455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Динамическое ценообразование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676996" y="3494117"/>
            <a:ext cx="3638203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3735184" y="3535680"/>
            <a:ext cx="2057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Мониторинг акций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676996" y="4058072"/>
            <a:ext cx="3638203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3735184" y="4099635"/>
            <a:ext cx="2440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Доступность по ссылке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696392" y="4619109"/>
            <a:ext cx="3638203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3754580" y="4660672"/>
            <a:ext cx="2691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Общая база соответствий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696392" y="5173016"/>
            <a:ext cx="3638203" cy="718972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3754580" y="5214579"/>
            <a:ext cx="3248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CC"/>
                </a:solidFill>
              </a:rPr>
              <a:t>Простой, понятный интерфейс,</a:t>
            </a:r>
          </a:p>
          <a:p>
            <a:r>
              <a:rPr lang="ru-RU" dirty="0" smtClean="0">
                <a:solidFill>
                  <a:srgbClr val="FFFFCC"/>
                </a:solidFill>
              </a:rPr>
              <a:t>внедрение в течении 2-3 дней</a:t>
            </a:r>
            <a:endParaRPr lang="ru-RU" dirty="0">
              <a:solidFill>
                <a:srgbClr val="FFFFCC"/>
              </a:solidFill>
            </a:endParaRPr>
          </a:p>
        </p:txBody>
      </p:sp>
      <p:grpSp>
        <p:nvGrpSpPr>
          <p:cNvPr id="176" name="Группа 175"/>
          <p:cNvGrpSpPr/>
          <p:nvPr/>
        </p:nvGrpSpPr>
        <p:grpSpPr>
          <a:xfrm>
            <a:off x="7396445" y="1224742"/>
            <a:ext cx="749817" cy="4680065"/>
            <a:chOff x="7396445" y="1224742"/>
            <a:chExt cx="749817" cy="4680065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7411541" y="1224742"/>
              <a:ext cx="725899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7418710" y="1788697"/>
              <a:ext cx="72755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7421382" y="2349734"/>
              <a:ext cx="723694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7421382" y="2913689"/>
              <a:ext cx="723694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7413071" y="3496888"/>
              <a:ext cx="723694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7396445" y="4060843"/>
              <a:ext cx="723694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7415841" y="4621880"/>
              <a:ext cx="723694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7415841" y="5185835"/>
              <a:ext cx="723694" cy="718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2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8663" y="1377085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1434" y="1920183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5893" y="2504844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5893" y="3053484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5893" y="3635376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5893" y="4208954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5893" y="4765907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http://zoomos.by/img/p_krest_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5893" y="5455863"/>
            <a:ext cx="170147" cy="17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70" name="Группа 169"/>
          <p:cNvGrpSpPr/>
          <p:nvPr/>
        </p:nvGrpSpPr>
        <p:grpSpPr>
          <a:xfrm>
            <a:off x="8180581" y="1224742"/>
            <a:ext cx="1064925" cy="4680065"/>
            <a:chOff x="7704172" y="1224742"/>
            <a:chExt cx="1064925" cy="4680065"/>
          </a:xfrm>
        </p:grpSpPr>
        <p:sp>
          <p:nvSpPr>
            <p:cNvPr id="96" name="Прямоугольник 95"/>
            <p:cNvSpPr/>
            <p:nvPr/>
          </p:nvSpPr>
          <p:spPr>
            <a:xfrm>
              <a:off x="7704172" y="1224742"/>
              <a:ext cx="1055919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10772" y="1788697"/>
              <a:ext cx="1058325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714771" y="2349734"/>
              <a:ext cx="105271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714771" y="2913689"/>
              <a:ext cx="105271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7706460" y="3496888"/>
              <a:ext cx="105271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7704906" y="4060843"/>
              <a:ext cx="105271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7709230" y="4621880"/>
              <a:ext cx="105271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7709230" y="5185835"/>
              <a:ext cx="1052712" cy="718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4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5162" y="250484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5162" y="305348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3152" y="1368772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3152" y="192572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8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3152" y="3646459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3152" y="421172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0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3152" y="476036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1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3152" y="5450321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1" name="Группа 170"/>
          <p:cNvGrpSpPr/>
          <p:nvPr/>
        </p:nvGrpSpPr>
        <p:grpSpPr>
          <a:xfrm>
            <a:off x="9271561" y="1224742"/>
            <a:ext cx="1057923" cy="4681101"/>
            <a:chOff x="9271561" y="1224742"/>
            <a:chExt cx="1057923" cy="4681101"/>
          </a:xfrm>
        </p:grpSpPr>
        <p:sp>
          <p:nvSpPr>
            <p:cNvPr id="112" name="Прямоугольник 111"/>
            <p:cNvSpPr/>
            <p:nvPr/>
          </p:nvSpPr>
          <p:spPr>
            <a:xfrm>
              <a:off x="9271561" y="1224742"/>
              <a:ext cx="104821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Прямоугольник 112"/>
            <p:cNvSpPr/>
            <p:nvPr/>
          </p:nvSpPr>
          <p:spPr>
            <a:xfrm>
              <a:off x="9278045" y="1788697"/>
              <a:ext cx="10506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Прямоугольник 113"/>
            <p:cNvSpPr/>
            <p:nvPr/>
          </p:nvSpPr>
          <p:spPr>
            <a:xfrm>
              <a:off x="9282313" y="2349734"/>
              <a:ext cx="104502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5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3139" y="250484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6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1129" y="1368772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1129" y="192572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0" name="Прямоугольник 129"/>
            <p:cNvSpPr/>
            <p:nvPr/>
          </p:nvSpPr>
          <p:spPr>
            <a:xfrm>
              <a:off x="9282312" y="2913689"/>
              <a:ext cx="104502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6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2197" y="3062659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8" name="Прямоугольник 137"/>
            <p:cNvSpPr/>
            <p:nvPr/>
          </p:nvSpPr>
          <p:spPr>
            <a:xfrm>
              <a:off x="9274002" y="3496888"/>
              <a:ext cx="104502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Прямоугольник 138"/>
            <p:cNvSpPr/>
            <p:nvPr/>
          </p:nvSpPr>
          <p:spPr>
            <a:xfrm>
              <a:off x="9278397" y="4060843"/>
              <a:ext cx="104502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Прямоугольник 139"/>
            <p:cNvSpPr/>
            <p:nvPr/>
          </p:nvSpPr>
          <p:spPr>
            <a:xfrm>
              <a:off x="9284456" y="4621880"/>
              <a:ext cx="104502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1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3139" y="3635376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1452" y="420895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33139" y="4765907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" name="Прямоугольник 155"/>
            <p:cNvSpPr/>
            <p:nvPr/>
          </p:nvSpPr>
          <p:spPr>
            <a:xfrm>
              <a:off x="9278916" y="5186871"/>
              <a:ext cx="1045028" cy="718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7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5589" y="546140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2" name="Группа 171"/>
          <p:cNvGrpSpPr/>
          <p:nvPr/>
        </p:nvGrpSpPr>
        <p:grpSpPr>
          <a:xfrm>
            <a:off x="10359203" y="1224742"/>
            <a:ext cx="816154" cy="4678847"/>
            <a:chOff x="10359203" y="1224742"/>
            <a:chExt cx="816154" cy="4678847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10359203" y="1224742"/>
              <a:ext cx="804727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10366371" y="1788697"/>
              <a:ext cx="806561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0" name="Прямоугольник 119"/>
            <p:cNvSpPr/>
            <p:nvPr/>
          </p:nvSpPr>
          <p:spPr>
            <a:xfrm>
              <a:off x="10369043" y="2349734"/>
              <a:ext cx="802283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1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2023" y="250484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9965" y="1368772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9965" y="192572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2" name="Прямоугольник 131"/>
            <p:cNvSpPr/>
            <p:nvPr/>
          </p:nvSpPr>
          <p:spPr>
            <a:xfrm>
              <a:off x="10370301" y="2913689"/>
              <a:ext cx="802283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7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0297" y="3057117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4" name="Прямоугольник 143"/>
            <p:cNvSpPr/>
            <p:nvPr/>
          </p:nvSpPr>
          <p:spPr>
            <a:xfrm>
              <a:off x="10370304" y="3496888"/>
              <a:ext cx="802283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Прямоугольник 144"/>
            <p:cNvSpPr/>
            <p:nvPr/>
          </p:nvSpPr>
          <p:spPr>
            <a:xfrm>
              <a:off x="10369046" y="4060843"/>
              <a:ext cx="802283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Прямоугольник 145"/>
            <p:cNvSpPr/>
            <p:nvPr/>
          </p:nvSpPr>
          <p:spPr>
            <a:xfrm>
              <a:off x="10373074" y="4621880"/>
              <a:ext cx="802283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7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1843" y="3635376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8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1843" y="420895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9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1843" y="4765907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" name="Прямоугольник 157"/>
            <p:cNvSpPr/>
            <p:nvPr/>
          </p:nvSpPr>
          <p:spPr>
            <a:xfrm>
              <a:off x="10370304" y="5184617"/>
              <a:ext cx="802283" cy="718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9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2135" y="546417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3" name="Группа 172"/>
          <p:cNvGrpSpPr/>
          <p:nvPr/>
        </p:nvGrpSpPr>
        <p:grpSpPr>
          <a:xfrm>
            <a:off x="11199942" y="1224742"/>
            <a:ext cx="836659" cy="4681617"/>
            <a:chOff x="11038577" y="1224742"/>
            <a:chExt cx="836659" cy="4681617"/>
          </a:xfrm>
        </p:grpSpPr>
        <p:sp>
          <p:nvSpPr>
            <p:cNvPr id="124" name="Прямоугольник 123"/>
            <p:cNvSpPr/>
            <p:nvPr/>
          </p:nvSpPr>
          <p:spPr>
            <a:xfrm>
              <a:off x="11038577" y="1224742"/>
              <a:ext cx="817622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/>
            <p:cNvSpPr/>
            <p:nvPr/>
          </p:nvSpPr>
          <p:spPr>
            <a:xfrm>
              <a:off x="11045301" y="1788697"/>
              <a:ext cx="819484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Прямоугольник 125"/>
            <p:cNvSpPr/>
            <p:nvPr/>
          </p:nvSpPr>
          <p:spPr>
            <a:xfrm>
              <a:off x="11049010" y="2349734"/>
              <a:ext cx="81513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7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95123" y="250484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8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3113" y="1368772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9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3113" y="192572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4" name="Прямоугольник 133"/>
            <p:cNvSpPr/>
            <p:nvPr/>
          </p:nvSpPr>
          <p:spPr>
            <a:xfrm>
              <a:off x="11057324" y="2913689"/>
              <a:ext cx="81513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5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437" y="305348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0" name="Прямоугольник 149"/>
            <p:cNvSpPr/>
            <p:nvPr/>
          </p:nvSpPr>
          <p:spPr>
            <a:xfrm>
              <a:off x="11049014" y="3496888"/>
              <a:ext cx="81513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>
              <a:off x="11047756" y="4060843"/>
              <a:ext cx="81513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>
              <a:off x="11051784" y="4621880"/>
              <a:ext cx="815138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3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438" y="3635376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4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8806" y="4208954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5" name="Picture 2" descr="http://zoomos.by/img/p_krest_b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03438" y="4765907"/>
              <a:ext cx="170147" cy="174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0" name="Прямоугольник 159"/>
            <p:cNvSpPr/>
            <p:nvPr/>
          </p:nvSpPr>
          <p:spPr>
            <a:xfrm>
              <a:off x="11060098" y="5187387"/>
              <a:ext cx="815138" cy="718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1" name="Picture 4" descr="http://zoomos.by/img/p_krest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99742" y="5466945"/>
              <a:ext cx="184785" cy="184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4" name="Прямоугольник 163"/>
          <p:cNvSpPr/>
          <p:nvPr/>
        </p:nvSpPr>
        <p:spPr>
          <a:xfrm>
            <a:off x="7388489" y="701040"/>
            <a:ext cx="757983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Прямоугольник 165"/>
          <p:cNvSpPr/>
          <p:nvPr/>
        </p:nvSpPr>
        <p:spPr>
          <a:xfrm>
            <a:off x="8178198" y="701040"/>
            <a:ext cx="1052475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9270434" y="695723"/>
            <a:ext cx="1048929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8" name="Прямоугольник 167"/>
          <p:cNvSpPr/>
          <p:nvPr/>
        </p:nvSpPr>
        <p:spPr>
          <a:xfrm>
            <a:off x="10351089" y="693356"/>
            <a:ext cx="816725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5" name="Прямоугольник 174"/>
          <p:cNvSpPr/>
          <p:nvPr/>
        </p:nvSpPr>
        <p:spPr>
          <a:xfrm>
            <a:off x="11204016" y="693356"/>
            <a:ext cx="816725" cy="457200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TextBox 162"/>
          <p:cNvSpPr txBox="1"/>
          <p:nvPr/>
        </p:nvSpPr>
        <p:spPr>
          <a:xfrm>
            <a:off x="7381703" y="730263"/>
            <a:ext cx="4577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00"/>
                </a:solidFill>
              </a:rPr>
              <a:t>Zoomos</a:t>
            </a:r>
            <a:r>
              <a:rPr lang="en-US" sz="1600" dirty="0" smtClean="0">
                <a:solidFill>
                  <a:srgbClr val="FFFF00"/>
                </a:solidFill>
              </a:rPr>
              <a:t>   </a:t>
            </a:r>
            <a:r>
              <a:rPr lang="en-US" sz="1600" dirty="0" err="1" smtClean="0">
                <a:solidFill>
                  <a:srgbClr val="FFFF00"/>
                </a:solidFill>
              </a:rPr>
              <a:t>QuardCRM</a:t>
            </a:r>
            <a:r>
              <a:rPr lang="en-US" sz="1600" dirty="0" smtClean="0">
                <a:solidFill>
                  <a:srgbClr val="FFFF00"/>
                </a:solidFill>
              </a:rPr>
              <a:t>   </a:t>
            </a:r>
            <a:r>
              <a:rPr lang="en-US" sz="1600" dirty="0" err="1" smtClean="0">
                <a:solidFill>
                  <a:srgbClr val="FFFF00"/>
                </a:solidFill>
              </a:rPr>
              <a:t>Competera</a:t>
            </a:r>
            <a:r>
              <a:rPr lang="en-US" sz="1600" dirty="0" smtClean="0">
                <a:solidFill>
                  <a:srgbClr val="FFFF00"/>
                </a:solidFill>
              </a:rPr>
              <a:t>   </a:t>
            </a:r>
            <a:r>
              <a:rPr lang="en-US" sz="1600" dirty="0" err="1" smtClean="0">
                <a:solidFill>
                  <a:srgbClr val="FFFF00"/>
                </a:solidFill>
              </a:rPr>
              <a:t>Profitero</a:t>
            </a:r>
            <a:r>
              <a:rPr lang="en-US" sz="1600" dirty="0" smtClean="0">
                <a:solidFill>
                  <a:srgbClr val="FFFF00"/>
                </a:solidFill>
              </a:rPr>
              <a:t>    Wiser</a:t>
            </a:r>
            <a:endParaRPr lang="ru-RU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52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bigstock-Shady-image-of-a-business-team-48625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2" name="Рисунок 31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918854" y="1371580"/>
            <a:ext cx="7388679" cy="498009"/>
          </a:xfrm>
          <a:prstGeom prst="rect">
            <a:avLst/>
          </a:prstGeom>
          <a:solidFill>
            <a:srgbClr val="0DA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95054" y="1399478"/>
            <a:ext cx="77778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!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Закрепление на рынке РБ, подключить к </a:t>
            </a:r>
            <a:r>
              <a:rPr lang="en-US" dirty="0" smtClean="0">
                <a:solidFill>
                  <a:schemeClr val="bg1"/>
                </a:solidFill>
              </a:rPr>
              <a:t>ZOOMOS </a:t>
            </a:r>
            <a:r>
              <a:rPr lang="ru-RU" dirty="0" smtClean="0">
                <a:solidFill>
                  <a:schemeClr val="bg1"/>
                </a:solidFill>
              </a:rPr>
              <a:t>все торговые сети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99804" y="2226101"/>
            <a:ext cx="7388679" cy="432707"/>
          </a:xfrm>
          <a:prstGeom prst="rect">
            <a:avLst/>
          </a:prstGeom>
          <a:solidFill>
            <a:srgbClr val="0DA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76005" y="2253999"/>
            <a:ext cx="73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!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Выйти на рынки России, Украины, затем – в англоязычные страны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21580" y="2917325"/>
            <a:ext cx="7388679" cy="432707"/>
          </a:xfrm>
          <a:prstGeom prst="rect">
            <a:avLst/>
          </a:prstGeom>
          <a:solidFill>
            <a:srgbClr val="0DA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97781" y="2945223"/>
            <a:ext cx="73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!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Создать хранилище </a:t>
            </a:r>
            <a:r>
              <a:rPr lang="ru-RU" dirty="0" err="1" smtClean="0">
                <a:solidFill>
                  <a:schemeClr val="bg1"/>
                </a:solidFill>
              </a:rPr>
              <a:t>прайсов</a:t>
            </a:r>
            <a:r>
              <a:rPr lang="ru-RU" dirty="0" smtClean="0">
                <a:solidFill>
                  <a:schemeClr val="bg1"/>
                </a:solidFill>
              </a:rPr>
              <a:t> для сравнения цен в оптовом канале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27023" y="3624891"/>
            <a:ext cx="7388679" cy="800111"/>
          </a:xfrm>
          <a:prstGeom prst="rect">
            <a:avLst/>
          </a:prstGeom>
          <a:solidFill>
            <a:srgbClr val="0DA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03224" y="3669118"/>
            <a:ext cx="73696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!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Подключить </a:t>
            </a:r>
            <a:r>
              <a:rPr lang="ru-RU" dirty="0" err="1" smtClean="0">
                <a:solidFill>
                  <a:schemeClr val="bg1"/>
                </a:solidFill>
              </a:rPr>
              <a:t>дистрибьютеров</a:t>
            </a:r>
            <a:r>
              <a:rPr lang="ru-RU" dirty="0" smtClean="0">
                <a:solidFill>
                  <a:schemeClr val="bg1"/>
                </a:solidFill>
              </a:rPr>
              <a:t> к системе и реализовать функционал по автоматическому заказу и резервированию товаров у поставщиков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891645" y="4969288"/>
            <a:ext cx="7388679" cy="106412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16830" y="5038006"/>
            <a:ext cx="7111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91FE"/>
                </a:solidFill>
              </a:rPr>
              <a:t>Наша цель</a:t>
            </a:r>
            <a:r>
              <a:rPr lang="en-US" b="1" dirty="0" smtClean="0">
                <a:solidFill>
                  <a:srgbClr val="0091FE"/>
                </a:solidFill>
              </a:rPr>
              <a:t>: </a:t>
            </a:r>
            <a:r>
              <a:rPr lang="ru-RU" b="1" dirty="0" smtClean="0">
                <a:solidFill>
                  <a:srgbClr val="0091FE"/>
                </a:solidFill>
              </a:rPr>
              <a:t> </a:t>
            </a:r>
            <a:r>
              <a:rPr lang="ru-RU" dirty="0" smtClean="0"/>
              <a:t>забрать на себя роль менеджера по ценообразованию, </a:t>
            </a:r>
          </a:p>
          <a:p>
            <a:r>
              <a:rPr lang="ru-RU" dirty="0" smtClean="0"/>
              <a:t>менеджера по закупкам и </a:t>
            </a:r>
            <a:r>
              <a:rPr lang="ru-RU" dirty="0" err="1" smtClean="0"/>
              <a:t>контент-менеджера</a:t>
            </a:r>
            <a:r>
              <a:rPr lang="ru-RU" dirty="0" smtClean="0"/>
              <a:t>, полностью автоматизировать процессы магазина для увеличения продаж</a:t>
            </a:r>
            <a:endParaRPr lang="ru-RU" dirty="0"/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370986" y="243287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Наши</a:t>
            </a:r>
            <a:r>
              <a:rPr kumimoji="0" lang="ru-RU" sz="2600" b="1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Цели и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планы</a:t>
            </a:r>
            <a:endParaRPr kumimoji="0" lang="ru-RU" sz="26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3997545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166255" y="2169010"/>
            <a:ext cx="1695796" cy="7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210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bg_monitoring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3320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8309" y="4376057"/>
            <a:ext cx="3992337" cy="48169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Myriad Pro" pitchFamily="34" charset="0"/>
              </a:rPr>
              <a:t>www. </a:t>
            </a:r>
            <a:r>
              <a:rPr lang="en-US" dirty="0" err="1" smtClean="0">
                <a:solidFill>
                  <a:schemeClr val="accent2"/>
                </a:solidFill>
                <a:latin typeface="Myriad Pro" pitchFamily="34" charset="0"/>
              </a:rPr>
              <a:t>zoomos.by</a:t>
            </a:r>
            <a:r>
              <a:rPr lang="ru-RU" dirty="0" smtClean="0">
                <a:solidFill>
                  <a:schemeClr val="accent2"/>
                </a:solidFill>
                <a:latin typeface="Myriad Pro" pitchFamily="34" charset="0"/>
              </a:rPr>
              <a:t> (.</a:t>
            </a:r>
            <a:r>
              <a:rPr lang="en-US" dirty="0" smtClean="0">
                <a:solidFill>
                  <a:schemeClr val="accent2"/>
                </a:solidFill>
                <a:latin typeface="Myriad Pro" pitchFamily="34" charset="0"/>
              </a:rPr>
              <a:t>org</a:t>
            </a:r>
            <a:r>
              <a:rPr lang="ru-RU" dirty="0" smtClean="0">
                <a:solidFill>
                  <a:schemeClr val="accent2"/>
                </a:solidFill>
                <a:latin typeface="Myriad Pro" pitchFamily="34" charset="0"/>
              </a:rPr>
              <a:t>)</a:t>
            </a:r>
            <a:endParaRPr lang="ru-RU" dirty="0" smtClean="0">
              <a:solidFill>
                <a:schemeClr val="accent2"/>
              </a:solidFill>
              <a:latin typeface="Myriad Pro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314086" y="4193855"/>
            <a:ext cx="3433572" cy="1055808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chemeClr val="accent2"/>
                </a:solidFill>
                <a:latin typeface="Myriad Pro Cond" pitchFamily="34" charset="0"/>
              </a:rPr>
              <a:t>Подключайтесь</a:t>
            </a:r>
            <a:r>
              <a:rPr lang="en-US" sz="3000" b="1" dirty="0" smtClean="0">
                <a:solidFill>
                  <a:schemeClr val="accent2"/>
                </a:solidFill>
                <a:latin typeface="Myriad Pro Cond" pitchFamily="34" charset="0"/>
              </a:rPr>
              <a:t>  </a:t>
            </a:r>
            <a:br>
              <a:rPr lang="en-US" sz="3000" b="1" dirty="0" smtClean="0">
                <a:solidFill>
                  <a:schemeClr val="accent2"/>
                </a:solidFill>
                <a:latin typeface="Myriad Pro Cond" pitchFamily="34" charset="0"/>
              </a:rPr>
            </a:br>
            <a:r>
              <a:rPr lang="ru-RU" sz="3000" b="1" dirty="0" smtClean="0">
                <a:solidFill>
                  <a:schemeClr val="accent2"/>
                </a:solidFill>
                <a:latin typeface="Myriad Pro Cond" pitchFamily="34" charset="0"/>
              </a:rPr>
              <a:t>к </a:t>
            </a:r>
            <a:r>
              <a:rPr lang="en-US" sz="3000" b="1" dirty="0" err="1" smtClean="0">
                <a:solidFill>
                  <a:schemeClr val="accent2"/>
                </a:solidFill>
                <a:latin typeface="Myriad Pro Cond" pitchFamily="34" charset="0"/>
              </a:rPr>
              <a:t>zoomos</a:t>
            </a:r>
            <a:endParaRPr lang="ru-RU" sz="3000" b="1" dirty="0">
              <a:solidFill>
                <a:schemeClr val="accent2"/>
              </a:solidFill>
              <a:latin typeface="Myriad Pro Cond" pitchFamily="34" charset="0"/>
            </a:endParaRPr>
          </a:p>
        </p:txBody>
      </p:sp>
      <p:pic>
        <p:nvPicPr>
          <p:cNvPr id="12" name="Рисунок 11" descr="logo.png"/>
          <p:cNvPicPr>
            <a:picLocks noChangeAspect="1"/>
          </p:cNvPicPr>
          <p:nvPr/>
        </p:nvPicPr>
        <p:blipFill>
          <a:blip r:embed="rId3"/>
          <a:srcRect b="43679"/>
          <a:stretch>
            <a:fillRect/>
          </a:stretch>
        </p:blipFill>
        <p:spPr>
          <a:xfrm>
            <a:off x="1681843" y="312892"/>
            <a:ext cx="2457450" cy="1111088"/>
          </a:xfrm>
          <a:prstGeom prst="rect">
            <a:avLst/>
          </a:prstGeom>
        </p:spPr>
      </p:pic>
      <p:pic>
        <p:nvPicPr>
          <p:cNvPr id="13" name="Рисунок 12" descr="logo.png"/>
          <p:cNvPicPr>
            <a:picLocks noChangeAspect="1"/>
          </p:cNvPicPr>
          <p:nvPr/>
        </p:nvPicPr>
        <p:blipFill>
          <a:blip r:embed="rId3"/>
          <a:srcRect t="55125" b="21174"/>
          <a:stretch>
            <a:fillRect/>
          </a:stretch>
        </p:blipFill>
        <p:spPr>
          <a:xfrm>
            <a:off x="3630386" y="620508"/>
            <a:ext cx="3432697" cy="65313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073729" y="5617031"/>
            <a:ext cx="6670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yriad Pro" pitchFamily="34" charset="0"/>
              </a:rPr>
              <a:t>Инвесторам, номер счета для перечисления</a:t>
            </a:r>
            <a:r>
              <a:rPr lang="en-US" b="1" dirty="0" smtClean="0">
                <a:latin typeface="Myriad Pro" pitchFamily="34" charset="0"/>
              </a:rPr>
              <a:t> </a:t>
            </a:r>
            <a:r>
              <a:rPr lang="ru-RU" b="1" dirty="0" smtClean="0">
                <a:latin typeface="Myriad Pro" pitchFamily="34" charset="0"/>
              </a:rPr>
              <a:t>средств </a:t>
            </a:r>
            <a:endParaRPr lang="en-US" b="1" dirty="0" smtClean="0">
              <a:latin typeface="Myriad Pro" pitchFamily="34" charset="0"/>
            </a:endParaRPr>
          </a:p>
          <a:p>
            <a:pPr algn="ctr"/>
            <a:r>
              <a:rPr lang="ru-RU" b="1" dirty="0" smtClean="0">
                <a:latin typeface="Myriad Pro" pitchFamily="34" charset="0"/>
              </a:rPr>
              <a:t>в </a:t>
            </a:r>
            <a:r>
              <a:rPr lang="en-US" b="1" dirty="0" smtClean="0">
                <a:latin typeface="Myriad Pro" pitchFamily="34" charset="0"/>
              </a:rPr>
              <a:t>$   1554897161315-XXX-111 </a:t>
            </a:r>
          </a:p>
          <a:p>
            <a:pPr algn="ctr"/>
            <a:r>
              <a:rPr lang="en-US" b="1" dirty="0" smtClean="0">
                <a:latin typeface="Myriad Pro" pitchFamily="34" charset="0"/>
                <a:sym typeface="Wingdings" pitchFamily="2" charset="2"/>
              </a:rPr>
              <a:t></a:t>
            </a:r>
            <a:endParaRPr lang="ru-RU" b="1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275593" y="4740721"/>
            <a:ext cx="3992337" cy="48169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+375 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29 1717-333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346353" y="5040073"/>
            <a:ext cx="3992337" cy="481699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info@zoomos.by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2375806" y="5549785"/>
            <a:ext cx="6588579" cy="457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07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iStock_000018584373Large_Man_Hand_Tablet_For A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Рисунок 25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19222" y="1720907"/>
            <a:ext cx="7685303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44409" y="1781460"/>
            <a:ext cx="73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305 </a:t>
            </a:r>
            <a:r>
              <a:rPr lang="ru-RU" b="1" dirty="0" smtClean="0">
                <a:solidFill>
                  <a:srgbClr val="FFFF00"/>
                </a:solidFill>
              </a:rPr>
              <a:t>млрд. </a:t>
            </a:r>
            <a:r>
              <a:rPr lang="en-US" b="1" dirty="0" smtClean="0">
                <a:solidFill>
                  <a:srgbClr val="FFFF00"/>
                </a:solidFill>
              </a:rPr>
              <a:t>$</a:t>
            </a:r>
            <a:r>
              <a:rPr lang="ru-RU" b="1" dirty="0" smtClean="0">
                <a:solidFill>
                  <a:srgbClr val="FFFF00"/>
                </a:solidFill>
              </a:rPr>
              <a:t>  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CC"/>
                </a:solidFill>
              </a:rPr>
              <a:t>–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ru-RU" dirty="0" smtClean="0">
                <a:solidFill>
                  <a:srgbClr val="FFFFCC"/>
                </a:solidFill>
              </a:rPr>
              <a:t>объем рынка </a:t>
            </a:r>
            <a:r>
              <a:rPr lang="ru-RU" b="1" dirty="0" smtClean="0">
                <a:solidFill>
                  <a:srgbClr val="FFFFCC"/>
                </a:solidFill>
              </a:rPr>
              <a:t>в США</a:t>
            </a:r>
            <a:r>
              <a:rPr lang="ru-RU" dirty="0" smtClean="0">
                <a:solidFill>
                  <a:srgbClr val="FFFFCC"/>
                </a:solidFill>
              </a:rPr>
              <a:t>, прогноз роста в 2015               </a:t>
            </a:r>
            <a:r>
              <a:rPr lang="ru-RU" b="1" dirty="0" smtClean="0">
                <a:solidFill>
                  <a:srgbClr val="FFFF00"/>
                </a:solidFill>
              </a:rPr>
              <a:t>10%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65487" y="2534610"/>
            <a:ext cx="7685303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41688" y="2611492"/>
            <a:ext cx="73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17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млрд. </a:t>
            </a:r>
            <a:r>
              <a:rPr lang="en-US" b="1" dirty="0" smtClean="0">
                <a:solidFill>
                  <a:srgbClr val="FFFF00"/>
                </a:solidFill>
              </a:rPr>
              <a:t>$</a:t>
            </a:r>
            <a:r>
              <a:rPr lang="ru-RU" b="1" dirty="0" smtClean="0">
                <a:solidFill>
                  <a:srgbClr val="FFFF00"/>
                </a:solidFill>
              </a:rPr>
              <a:t>     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CC"/>
                </a:solidFill>
              </a:rPr>
              <a:t>–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ru-RU" dirty="0" smtClean="0">
                <a:solidFill>
                  <a:srgbClr val="FFFFCC"/>
                </a:solidFill>
              </a:rPr>
              <a:t>объем рынка </a:t>
            </a:r>
            <a:r>
              <a:rPr lang="ru-RU" b="1" dirty="0" smtClean="0">
                <a:solidFill>
                  <a:srgbClr val="FFFFCC"/>
                </a:solidFill>
              </a:rPr>
              <a:t>в России</a:t>
            </a:r>
            <a:r>
              <a:rPr lang="ru-RU" dirty="0" smtClean="0">
                <a:solidFill>
                  <a:srgbClr val="FFFFCC"/>
                </a:solidFill>
              </a:rPr>
              <a:t>, прогноз роста в 2015           </a:t>
            </a:r>
            <a:r>
              <a:rPr lang="ru-RU" b="1" dirty="0" smtClean="0">
                <a:solidFill>
                  <a:srgbClr val="FFFF00"/>
                </a:solidFill>
              </a:rPr>
              <a:t>31%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0930" y="3389134"/>
            <a:ext cx="7685303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47131" y="3466016"/>
            <a:ext cx="7369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560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млрд. </a:t>
            </a:r>
            <a:r>
              <a:rPr lang="en-US" b="1" dirty="0" smtClean="0">
                <a:solidFill>
                  <a:srgbClr val="FFFF00"/>
                </a:solidFill>
              </a:rPr>
              <a:t>$ </a:t>
            </a:r>
            <a:r>
              <a:rPr lang="ru-RU" b="1" dirty="0" smtClean="0">
                <a:solidFill>
                  <a:srgbClr val="FFFF00"/>
                </a:solidFill>
              </a:rPr>
              <a:t>   </a:t>
            </a:r>
            <a:r>
              <a:rPr lang="ru-RU" dirty="0" smtClean="0">
                <a:solidFill>
                  <a:srgbClr val="FFFFCC"/>
                </a:solidFill>
              </a:rPr>
              <a:t>–</a:t>
            </a:r>
            <a:r>
              <a:rPr lang="en-US" dirty="0" smtClean="0">
                <a:solidFill>
                  <a:srgbClr val="FFFFCC"/>
                </a:solidFill>
              </a:rPr>
              <a:t> </a:t>
            </a:r>
            <a:r>
              <a:rPr lang="ru-RU" dirty="0" smtClean="0">
                <a:solidFill>
                  <a:srgbClr val="FFFFCC"/>
                </a:solidFill>
              </a:rPr>
              <a:t>объем рынка </a:t>
            </a:r>
            <a:r>
              <a:rPr lang="ru-RU" b="1" dirty="0" smtClean="0">
                <a:solidFill>
                  <a:srgbClr val="FFFFCC"/>
                </a:solidFill>
              </a:rPr>
              <a:t>в Беларуси</a:t>
            </a:r>
            <a:r>
              <a:rPr lang="ru-RU" dirty="0" smtClean="0">
                <a:solidFill>
                  <a:srgbClr val="FFFFCC"/>
                </a:solidFill>
              </a:rPr>
              <a:t>, прогноз роста в 2015     </a:t>
            </a:r>
            <a:r>
              <a:rPr lang="ru-RU" b="1" dirty="0" smtClean="0">
                <a:solidFill>
                  <a:srgbClr val="FFFF00"/>
                </a:solidFill>
              </a:rPr>
              <a:t>30%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68209" y="4814150"/>
            <a:ext cx="7698910" cy="1183816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44410" y="4891032"/>
            <a:ext cx="7598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~3</a:t>
            </a:r>
            <a:r>
              <a:rPr lang="ru-RU" b="1" dirty="0" smtClean="0">
                <a:solidFill>
                  <a:srgbClr val="FFFF00"/>
                </a:solidFill>
              </a:rPr>
              <a:t>0</a:t>
            </a:r>
            <a:r>
              <a:rPr lang="en-US" b="1" dirty="0" smtClean="0">
                <a:solidFill>
                  <a:srgbClr val="FFFF00"/>
                </a:solidFill>
              </a:rPr>
              <a:t> % </a:t>
            </a:r>
            <a:r>
              <a:rPr lang="en-US" dirty="0" smtClean="0">
                <a:solidFill>
                  <a:schemeClr val="bg1"/>
                </a:solidFill>
              </a:rPr>
              <a:t>- </a:t>
            </a:r>
            <a:r>
              <a:rPr lang="ru-RU" dirty="0" smtClean="0">
                <a:solidFill>
                  <a:schemeClr val="bg1"/>
                </a:solidFill>
              </a:rPr>
              <a:t>доля продаж через </a:t>
            </a:r>
            <a:r>
              <a:rPr lang="en-US" dirty="0" smtClean="0">
                <a:solidFill>
                  <a:schemeClr val="bg1"/>
                </a:solidFill>
              </a:rPr>
              <a:t>Internet </a:t>
            </a:r>
            <a:r>
              <a:rPr lang="ru-RU" dirty="0" smtClean="0">
                <a:solidFill>
                  <a:schemeClr val="bg1"/>
                </a:solidFill>
              </a:rPr>
              <a:t>в российской сети 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СВЯЗНОЙ </a:t>
            </a:r>
            <a:r>
              <a:rPr lang="ru-RU" dirty="0" smtClean="0">
                <a:solidFill>
                  <a:srgbClr val="FFFF00"/>
                </a:solidFill>
              </a:rPr>
              <a:t>(3028 </a:t>
            </a:r>
            <a:r>
              <a:rPr lang="ru-RU" dirty="0" err="1" smtClean="0">
                <a:solidFill>
                  <a:srgbClr val="FFFF00"/>
                </a:solidFill>
              </a:rPr>
              <a:t>оффлайн</a:t>
            </a:r>
            <a:r>
              <a:rPr lang="ru-RU" dirty="0" smtClean="0">
                <a:solidFill>
                  <a:srgbClr val="FFFF00"/>
                </a:solidFill>
              </a:rPr>
              <a:t> магазинов), </a:t>
            </a:r>
            <a:r>
              <a:rPr lang="ru-RU" dirty="0" smtClean="0">
                <a:solidFill>
                  <a:schemeClr val="bg1"/>
                </a:solidFill>
              </a:rPr>
              <a:t>прогноз роста </a:t>
            </a:r>
            <a:r>
              <a:rPr lang="ru-RU" dirty="0" err="1" smtClean="0">
                <a:solidFill>
                  <a:schemeClr val="bg1"/>
                </a:solidFill>
              </a:rPr>
              <a:t>онлайн</a:t>
            </a:r>
            <a:r>
              <a:rPr lang="ru-RU" dirty="0" smtClean="0">
                <a:solidFill>
                  <a:schemeClr val="bg1"/>
                </a:solidFill>
              </a:rPr>
              <a:t> –    </a:t>
            </a:r>
            <a:r>
              <a:rPr lang="ru-RU" b="1" dirty="0" smtClean="0">
                <a:solidFill>
                  <a:srgbClr val="FFFF00"/>
                </a:solidFill>
              </a:rPr>
              <a:t>7-10%</a:t>
            </a:r>
            <a:r>
              <a:rPr lang="ru-RU" dirty="0" smtClean="0">
                <a:solidFill>
                  <a:schemeClr val="bg1"/>
                </a:solidFill>
              </a:rPr>
              <a:t> в год,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схожая </a:t>
            </a:r>
            <a:r>
              <a:rPr lang="ru-RU" dirty="0" smtClean="0">
                <a:solidFill>
                  <a:schemeClr val="bg1"/>
                </a:solidFill>
              </a:rPr>
              <a:t>картина и у других </a:t>
            </a:r>
            <a:r>
              <a:rPr lang="ru-RU" dirty="0" err="1" smtClean="0">
                <a:solidFill>
                  <a:schemeClr val="bg1"/>
                </a:solidFill>
              </a:rPr>
              <a:t>ритейлеров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         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08865" y="351064"/>
            <a:ext cx="550182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i="1" dirty="0" smtClean="0">
                <a:solidFill>
                  <a:schemeClr val="bg1"/>
                </a:solidFill>
              </a:rPr>
              <a:t>Аналитика приведена согласно исследованиям </a:t>
            </a:r>
            <a:r>
              <a:rPr lang="ru-RU" sz="1500" i="1" dirty="0" err="1" smtClean="0">
                <a:solidFill>
                  <a:schemeClr val="bg1"/>
                </a:solidFill>
              </a:rPr>
              <a:t>Tut.by</a:t>
            </a:r>
            <a:r>
              <a:rPr lang="ru-RU" sz="1500" i="1" dirty="0" smtClean="0">
                <a:solidFill>
                  <a:schemeClr val="bg1"/>
                </a:solidFill>
              </a:rPr>
              <a:t>, </a:t>
            </a:r>
            <a:r>
              <a:rPr lang="ru-RU" sz="1500" i="1" dirty="0" err="1" smtClean="0">
                <a:solidFill>
                  <a:schemeClr val="bg1"/>
                </a:solidFill>
              </a:rPr>
              <a:t>Oborot.ru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370986" y="226959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Об</a:t>
            </a:r>
            <a:r>
              <a:rPr lang="ru-RU" sz="3000" b="1" cap="all" spc="1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ъем</a:t>
            </a:r>
            <a:r>
              <a:rPr lang="ru-RU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</a:t>
            </a:r>
            <a:endParaRPr lang="en-US" sz="3000" b="1" cap="all" spc="100" dirty="0" smtClean="0">
              <a:solidFill>
                <a:schemeClr val="accent2">
                  <a:lumMod val="60000"/>
                  <a:lumOff val="40000"/>
                </a:schemeClr>
              </a:solidFill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Рынка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E-COMMERCE</a:t>
            </a:r>
            <a:endParaRPr kumimoji="0" lang="ru-RU" sz="30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pic>
        <p:nvPicPr>
          <p:cNvPr id="24" name="Рисунок 23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0" y="3948545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589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izrada-web-trgovine2-1920x4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  <p:pic>
        <p:nvPicPr>
          <p:cNvPr id="23" name="Рисунок 22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041314" y="1232813"/>
            <a:ext cx="7388679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17515" y="1268875"/>
            <a:ext cx="7369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?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rgbClr val="FFFF00"/>
                </a:solidFill>
              </a:rPr>
              <a:t>Как добавить на сайт тысячи товаров (описания и фото)?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46762" y="3565051"/>
            <a:ext cx="7388679" cy="876313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122963" y="3633770"/>
            <a:ext cx="73696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?</a:t>
            </a:r>
            <a:r>
              <a:rPr lang="ru-RU" sz="2000" b="1" dirty="0" smtClean="0">
                <a:solidFill>
                  <a:srgbClr val="00B0F0"/>
                </a:solidFill>
              </a:rPr>
              <a:t>  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CC"/>
                </a:solidFill>
              </a:rPr>
              <a:t>Как выбрать наиболее дешевый товар от поставщика, в случае </a:t>
            </a:r>
          </a:p>
          <a:p>
            <a:r>
              <a:rPr lang="ru-RU" dirty="0" smtClean="0">
                <a:solidFill>
                  <a:srgbClr val="FFFFCC"/>
                </a:solidFill>
              </a:rPr>
              <a:t>       если поставщиков много?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52205" y="4713497"/>
            <a:ext cx="7388679" cy="936184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103913" y="4823036"/>
            <a:ext cx="73696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?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rgbClr val="FFFFCC"/>
                </a:solidFill>
              </a:rPr>
              <a:t>Как сформировать конкурентоспособную розничную цену </a:t>
            </a:r>
          </a:p>
          <a:p>
            <a:r>
              <a:rPr lang="ru-RU" dirty="0" smtClean="0">
                <a:solidFill>
                  <a:srgbClr val="FFFFCC"/>
                </a:solidFill>
              </a:rPr>
              <a:t> </a:t>
            </a:r>
            <a:r>
              <a:rPr lang="ru-RU" dirty="0" smtClean="0">
                <a:solidFill>
                  <a:srgbClr val="FFFFCC"/>
                </a:solidFill>
              </a:rPr>
              <a:t>      и как при этом заработать?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370986" y="226959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Проблемы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Стоящие </a:t>
            </a:r>
            <a:r>
              <a:rPr kumimoji="0" lang="ru-RU" sz="3000" b="1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перед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cap="all" spc="100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магазинами</a:t>
            </a:r>
            <a:endParaRPr kumimoji="0" lang="ru-RU" sz="30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pic>
        <p:nvPicPr>
          <p:cNvPr id="21" name="Рисунок 20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3948545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873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Рисунок 24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6076604" y="4620984"/>
            <a:ext cx="4680066" cy="1624693"/>
          </a:xfrm>
          <a:prstGeom prst="rect">
            <a:avLst/>
          </a:prstGeom>
          <a:solidFill>
            <a:schemeClr val="bg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593036" y="446316"/>
            <a:ext cx="2408464" cy="3154134"/>
          </a:xfrm>
          <a:prstGeom prst="rect">
            <a:avLst/>
          </a:prstGeom>
          <a:solidFill>
            <a:schemeClr val="accent2">
              <a:lumMod val="20000"/>
              <a:lumOff val="80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649435" y="163287"/>
            <a:ext cx="2841171" cy="3167742"/>
          </a:xfrm>
          <a:prstGeom prst="rect">
            <a:avLst/>
          </a:prstGeom>
          <a:solidFill>
            <a:schemeClr val="accent2">
              <a:lumMod val="40000"/>
              <a:lumOff val="6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27009558"/>
              </p:ext>
            </p:extLst>
          </p:nvPr>
        </p:nvGraphicFramePr>
        <p:xfrm>
          <a:off x="5155109" y="938893"/>
          <a:ext cx="5548268" cy="3869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49436" y="313181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Быстрая обработка любого числа </a:t>
            </a:r>
            <a:r>
              <a:rPr lang="ru-RU" sz="1600" dirty="0" smtClean="0"/>
              <a:t>прайс-листов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Динамическое </a:t>
            </a:r>
            <a:r>
              <a:rPr lang="ru-RU" sz="1600" dirty="0" smtClean="0"/>
              <a:t>ценообразование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Доступность по ссылке везде, где есть </a:t>
            </a:r>
            <a:r>
              <a:rPr lang="ru-RU" sz="1600" dirty="0" smtClean="0"/>
              <a:t>интернет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Простой и понятный интерфейс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16" name="Рисунок 15" descr="logo.png"/>
          <p:cNvPicPr>
            <a:picLocks noChangeAspect="1"/>
          </p:cNvPicPr>
          <p:nvPr/>
        </p:nvPicPr>
        <p:blipFill>
          <a:blip r:embed="rId5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370986" y="2530843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Автоматизируем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Работу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Интернет-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магазина</a:t>
            </a:r>
            <a:endParaRPr kumimoji="0" lang="ru-RU" sz="30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373073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9739993" y="639754"/>
            <a:ext cx="231865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Более 600 тыс. </a:t>
            </a:r>
            <a:endParaRPr lang="ru-RU" sz="1600" dirty="0" smtClean="0"/>
          </a:p>
          <a:p>
            <a:pPr marL="285750" indent="-285750"/>
            <a:r>
              <a:rPr lang="ru-RU" sz="1600" dirty="0" smtClean="0"/>
              <a:t> </a:t>
            </a:r>
            <a:r>
              <a:rPr lang="ru-RU" sz="1600" dirty="0" smtClean="0"/>
              <a:t>     </a:t>
            </a:r>
            <a:r>
              <a:rPr lang="ru-RU" sz="1600" dirty="0" smtClean="0"/>
              <a:t>готовых </a:t>
            </a:r>
            <a:r>
              <a:rPr lang="ru-RU" sz="1600" dirty="0" smtClean="0"/>
              <a:t>описаний </a:t>
            </a:r>
            <a:r>
              <a:rPr lang="ru-RU" sz="1600" dirty="0" smtClean="0"/>
              <a:t>и фото товаров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Атрибуты для </a:t>
            </a:r>
            <a:endParaRPr lang="ru-RU" sz="1600" dirty="0" smtClean="0"/>
          </a:p>
          <a:p>
            <a:pPr marL="285750" indent="-285750"/>
            <a:r>
              <a:rPr lang="ru-RU" sz="1600" dirty="0" smtClean="0"/>
              <a:t> </a:t>
            </a:r>
            <a:r>
              <a:rPr lang="ru-RU" sz="1600" dirty="0" smtClean="0"/>
              <a:t>     </a:t>
            </a:r>
            <a:r>
              <a:rPr lang="ru-RU" sz="1600" dirty="0" smtClean="0"/>
              <a:t>создания </a:t>
            </a:r>
            <a:r>
              <a:rPr lang="ru-RU" sz="1600" dirty="0" smtClean="0"/>
              <a:t>фильтра </a:t>
            </a:r>
            <a:endParaRPr lang="ru-RU" sz="1600" dirty="0" smtClean="0"/>
          </a:p>
          <a:p>
            <a:pPr marL="285750" indent="-285750"/>
            <a:r>
              <a:rPr lang="ru-RU" sz="1600" dirty="0" smtClean="0"/>
              <a:t> </a:t>
            </a:r>
            <a:r>
              <a:rPr lang="ru-RU" sz="1600" dirty="0" smtClean="0"/>
              <a:t>     </a:t>
            </a:r>
            <a:r>
              <a:rPr lang="ru-RU" sz="1600" dirty="0" smtClean="0"/>
              <a:t>на сайте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Фото товаров с различных ракурсов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246389" y="4760774"/>
            <a:ext cx="44936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Мониторинг за ценами интернет-магазинов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Ценообразование с учетом цен конкурентов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История изменения цен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Контроль соблюдения РРЦ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dirty="0" smtClean="0"/>
              <a:t>Сравнение цен в оптовом канале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59753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IMG_7559-2159-1024x683.jpg"/>
          <p:cNvPicPr>
            <a:picLocks noChangeAspect="1"/>
          </p:cNvPicPr>
          <p:nvPr/>
        </p:nvPicPr>
        <p:blipFill>
          <a:blip r:embed="rId2"/>
          <a:srcRect b="16421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9" name="Рисунок 18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06626" y="1534888"/>
            <a:ext cx="7388679" cy="767437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82827" y="1570950"/>
            <a:ext cx="73696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!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FFFF00"/>
                </a:solidFill>
              </a:rPr>
              <a:t>8 </a:t>
            </a:r>
            <a:r>
              <a:rPr lang="ru-RU" dirty="0" smtClean="0">
                <a:solidFill>
                  <a:srgbClr val="FFFF00"/>
                </a:solidFill>
              </a:rPr>
              <a:t>из 10 покупателей </a:t>
            </a: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 err="1" smtClean="0">
                <a:solidFill>
                  <a:schemeClr val="bg1"/>
                </a:solidFill>
              </a:rPr>
              <a:t>Интернет-магазинах</a:t>
            </a:r>
            <a:r>
              <a:rPr lang="ru-RU" dirty="0" smtClean="0">
                <a:solidFill>
                  <a:schemeClr val="bg1"/>
                </a:solidFill>
              </a:rPr>
              <a:t> сравнивают цены при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совершении покупки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12074" y="2830253"/>
            <a:ext cx="7388679" cy="876313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88275" y="2898972"/>
            <a:ext cx="73696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!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en-US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Разница 1</a:t>
            </a:r>
            <a:r>
              <a:rPr lang="en-US" dirty="0" smtClean="0">
                <a:solidFill>
                  <a:srgbClr val="FFFF00"/>
                </a:solidFill>
              </a:rPr>
              <a:t>$ </a:t>
            </a:r>
            <a:r>
              <a:rPr lang="ru-RU" dirty="0" smtClean="0">
                <a:solidFill>
                  <a:schemeClr val="bg1"/>
                </a:solidFill>
              </a:rPr>
              <a:t>способна изменить предпочтение нового покупателя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о месте покупки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09352" y="4232829"/>
            <a:ext cx="7388679" cy="876313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5553" y="4301548"/>
            <a:ext cx="73696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!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Крупные игроки электронной коммерции </a:t>
            </a:r>
            <a:r>
              <a:rPr lang="ru-RU" dirty="0" smtClean="0">
                <a:solidFill>
                  <a:srgbClr val="FFFF00"/>
                </a:solidFill>
              </a:rPr>
              <a:t>изменяют цены 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до 3-х раз в день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70986" y="226959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исследования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На</a:t>
            </a:r>
            <a:r>
              <a:rPr kumimoji="0" lang="ru-RU" sz="3000" b="1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</a:t>
            </a:r>
            <a:r>
              <a:rPr kumimoji="0" lang="en-US" sz="3000" b="1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</a:t>
            </a:r>
            <a:r>
              <a:rPr lang="en-US" sz="30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oborot.ru</a:t>
            </a:r>
            <a:endParaRPr kumimoji="0" lang="ru-RU" sz="30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pic>
        <p:nvPicPr>
          <p:cNvPr id="17" name="Рисунок 16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0" y="3948545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09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7999502.jpg"/>
          <p:cNvPicPr>
            <a:picLocks noChangeAspect="1"/>
          </p:cNvPicPr>
          <p:nvPr/>
        </p:nvPicPr>
        <p:blipFill>
          <a:blip r:embed="rId2"/>
          <a:srcRect b="11764"/>
          <a:stretch>
            <a:fillRect/>
          </a:stretch>
        </p:blipFill>
        <p:spPr>
          <a:xfrm>
            <a:off x="-1" y="0"/>
            <a:ext cx="12200795" cy="6858000"/>
          </a:xfrm>
          <a:prstGeom prst="rect">
            <a:avLst/>
          </a:prstGeom>
        </p:spPr>
      </p:pic>
      <p:pic>
        <p:nvPicPr>
          <p:cNvPr id="25" name="Рисунок 24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370986" y="243287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Динамическое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Ценообразование от </a:t>
            </a:r>
            <a:r>
              <a:rPr lang="en-US" sz="2600" b="1" cap="all" spc="1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zoomos</a:t>
            </a:r>
            <a:endParaRPr lang="en-US" sz="2600" b="1" cap="all" spc="100" dirty="0" smtClean="0">
              <a:solidFill>
                <a:schemeClr val="accent2">
                  <a:lumMod val="60000"/>
                  <a:lumOff val="40000"/>
                </a:schemeClr>
              </a:solidFill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Позволит магазину</a:t>
            </a:r>
            <a:r>
              <a:rPr lang="en-US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:</a:t>
            </a:r>
            <a:endParaRPr kumimoji="0" lang="ru-RU" sz="26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552697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041314" y="1232813"/>
            <a:ext cx="7388679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117515" y="1268875"/>
            <a:ext cx="7369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+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Сформировать конкурентоспособную розничную цену на товар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38592" y="2275115"/>
            <a:ext cx="7388679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14793" y="2311177"/>
            <a:ext cx="7369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+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Остановить потерю клиентов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35870" y="3203132"/>
            <a:ext cx="7388679" cy="514345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112071" y="3239194"/>
            <a:ext cx="73696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+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Избавит от наличия недооцененных  и переоцененных товаров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24984" y="4220952"/>
            <a:ext cx="7388679" cy="742949"/>
          </a:xfrm>
          <a:prstGeom prst="rect">
            <a:avLst/>
          </a:prstGeom>
          <a:solidFill>
            <a:srgbClr val="0B9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101185" y="4257014"/>
            <a:ext cx="73696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+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Автоматизировать процесс выставления наценок по </a:t>
            </a:r>
            <a:r>
              <a:rPr lang="ru-RU" dirty="0" err="1" smtClean="0">
                <a:solidFill>
                  <a:schemeClr val="bg1"/>
                </a:solidFill>
              </a:rPr>
              <a:t>прайсам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поставщиков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18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 descr="busines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Рисунок 43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70986" y="1526721"/>
            <a:ext cx="2935550" cy="3380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ZOOMOS</a:t>
            </a:r>
            <a:endParaRPr lang="ru-RU" sz="2400" b="1" cap="all" spc="100" dirty="0" smtClean="0">
              <a:solidFill>
                <a:schemeClr val="accent2">
                  <a:lumMod val="60000"/>
                  <a:lumOff val="40000"/>
                </a:schemeClr>
              </a:solidFill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Это ПОЛНОСТЬЮ АВТОМАТИЧЕСКИЙ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ИНСТРУМЕНТ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СРАВНИТЕЛЬНОГО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АНАЛИЗА</a:t>
            </a:r>
            <a:r>
              <a:rPr kumimoji="0" lang="ru-RU" sz="2400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ЦЕН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cap="all" spc="100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И</a:t>
            </a:r>
            <a:r>
              <a:rPr lang="ru-RU" sz="2400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НАЛИЧИЯ ТОВАРОВ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all" spc="10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В</a:t>
            </a:r>
            <a:r>
              <a:rPr kumimoji="0" lang="ru-RU" sz="2400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 КОМПЛЕКСНОМ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all" spc="100" normalizeH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Saas</a:t>
            </a:r>
            <a:r>
              <a:rPr kumimoji="0" lang="en-US" sz="2400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-</a:t>
            </a:r>
            <a:r>
              <a:rPr kumimoji="0" lang="ru-RU" sz="2400" i="0" u="none" strike="noStrike" kern="1200" cap="all" spc="100" normalizeH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решении</a:t>
            </a:r>
            <a:endParaRPr kumimoji="0" lang="ru-RU" sz="2400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70" y="4761110"/>
            <a:ext cx="2097776" cy="457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0" y="1075013"/>
            <a:ext cx="1695796" cy="766721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4041315" y="783767"/>
            <a:ext cx="3184078" cy="1453236"/>
          </a:xfrm>
          <a:prstGeom prst="rect">
            <a:avLst/>
          </a:prstGeom>
          <a:solidFill>
            <a:srgbClr val="0B93D7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117514" y="819829"/>
            <a:ext cx="303439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!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Работайте быстро 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формируйте розничные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цены автоматически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с учетом цен конкурентов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38594" y="2560841"/>
            <a:ext cx="3162220" cy="827308"/>
          </a:xfrm>
          <a:prstGeom prst="rect">
            <a:avLst/>
          </a:prstGeom>
          <a:solidFill>
            <a:srgbClr val="0B93D7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114794" y="2596903"/>
            <a:ext cx="378551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!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Продавайте дороже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недооцененные товары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27708" y="3586820"/>
            <a:ext cx="3165027" cy="1091285"/>
          </a:xfrm>
          <a:prstGeom prst="rect">
            <a:avLst/>
          </a:prstGeom>
          <a:solidFill>
            <a:srgbClr val="0B93D7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103909" y="3622883"/>
            <a:ext cx="29908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!</a:t>
            </a:r>
            <a:r>
              <a:rPr lang="ru-RU" sz="2000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   </a:t>
            </a:r>
            <a:r>
              <a:rPr lang="ru-RU" dirty="0" smtClean="0">
                <a:solidFill>
                  <a:schemeClr val="bg1"/>
                </a:solidFill>
              </a:rPr>
              <a:t>Увеличивайте оборот,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продавая без завышения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цен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025493" y="1592010"/>
            <a:ext cx="3796393" cy="2188028"/>
          </a:xfrm>
          <a:prstGeom prst="rect">
            <a:avLst/>
          </a:prstGeom>
          <a:solidFill>
            <a:srgbClr val="FFFF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139793" y="1804971"/>
            <a:ext cx="353513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Интерфейс программы достаточно простой для восприятия. Программа сводит цены в удобную форму, что экономит время. Анализ цен стал проходить быстрее, и не требует привязку к компьютеру. </a:t>
            </a:r>
            <a:r>
              <a:rPr lang="ru-RU" sz="1100" dirty="0" err="1" smtClean="0"/>
              <a:t>Достачно</a:t>
            </a:r>
            <a:r>
              <a:rPr lang="ru-RU" sz="1100" dirty="0" smtClean="0"/>
              <a:t> оперативная </a:t>
            </a:r>
            <a:r>
              <a:rPr lang="ru-RU" sz="1100" dirty="0" err="1" smtClean="0"/>
              <a:t>Техподдержка</a:t>
            </a:r>
            <a:r>
              <a:rPr lang="ru-RU" sz="1100" dirty="0" smtClean="0"/>
              <a:t>. По функционалу программа содержит все необходимое</a:t>
            </a:r>
            <a:r>
              <a:rPr lang="ru-RU" sz="1100" dirty="0" smtClean="0"/>
              <a:t>.</a:t>
            </a:r>
          </a:p>
          <a:p>
            <a:endParaRPr lang="ru-RU" sz="1100" dirty="0" smtClean="0"/>
          </a:p>
          <a:p>
            <a:r>
              <a:rPr lang="ru-RU" sz="1100" b="1" i="1" dirty="0" smtClean="0"/>
              <a:t>Анатолий </a:t>
            </a:r>
            <a:r>
              <a:rPr lang="ru-RU" sz="1100" b="1" i="1" dirty="0" err="1" smtClean="0"/>
              <a:t>Осипчук</a:t>
            </a:r>
            <a:r>
              <a:rPr lang="ru-RU" sz="1100" b="1" i="1" dirty="0" smtClean="0"/>
              <a:t>, </a:t>
            </a:r>
            <a:endParaRPr lang="ru-RU" sz="1100" b="1" i="1" dirty="0" smtClean="0"/>
          </a:p>
          <a:p>
            <a:r>
              <a:rPr lang="ru-RU" sz="1100" b="1" i="1" dirty="0" smtClean="0"/>
              <a:t>заместитель </a:t>
            </a:r>
            <a:r>
              <a:rPr lang="ru-RU" sz="1100" b="1" i="1" dirty="0" smtClean="0"/>
              <a:t>руководителя </a:t>
            </a:r>
            <a:r>
              <a:rPr lang="ru-RU" sz="1100" b="1" i="1" dirty="0" err="1" smtClean="0"/>
              <a:t>интернет-магазина</a:t>
            </a:r>
            <a:r>
              <a:rPr lang="ru-RU" sz="1100" b="1" i="1" dirty="0" smtClean="0"/>
              <a:t> </a:t>
            </a:r>
            <a:r>
              <a:rPr lang="ru-RU" sz="1100" b="1" i="1" dirty="0" err="1" smtClean="0"/>
              <a:t>Электросилы</a:t>
            </a:r>
            <a:endParaRPr lang="ru-RU" sz="1100" i="1" dirty="0">
              <a:solidFill>
                <a:srgbClr val="FFFF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8006443" y="3918844"/>
            <a:ext cx="3807278" cy="2588092"/>
          </a:xfrm>
          <a:prstGeom prst="rect">
            <a:avLst/>
          </a:prstGeom>
          <a:solidFill>
            <a:srgbClr val="FFFF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156121" y="4104587"/>
            <a:ext cx="34861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Удобный интерфейс, на обучение работы с программой всего ушло пару часов. Программа позволяет обрабатывать большое количество </a:t>
            </a:r>
            <a:r>
              <a:rPr lang="ru-RU" sz="1100" dirty="0" err="1" smtClean="0"/>
              <a:t>прайсов</a:t>
            </a:r>
            <a:r>
              <a:rPr lang="ru-RU" sz="1100" dirty="0" smtClean="0"/>
              <a:t>, выбирать оптимального поставщика с наименьшей ценой, формировать базу для </a:t>
            </a:r>
            <a:r>
              <a:rPr lang="ru-RU" sz="1100" dirty="0" err="1" smtClean="0"/>
              <a:t>импорта,расценивать</a:t>
            </a:r>
            <a:r>
              <a:rPr lang="ru-RU" sz="1100" dirty="0" smtClean="0"/>
              <a:t> по конкурентам и многое другое. Благодаря данной программе удалось автоматизировать и оптимизировать работу с </a:t>
            </a:r>
            <a:r>
              <a:rPr lang="ru-RU" sz="1100" dirty="0" err="1" smtClean="0"/>
              <a:t>прайсами-поставщиков</a:t>
            </a:r>
            <a:r>
              <a:rPr lang="ru-RU" sz="1100" dirty="0" smtClean="0"/>
              <a:t>, сократилось время на обработку всей информации</a:t>
            </a:r>
            <a:r>
              <a:rPr lang="ru-RU" sz="1100" dirty="0" smtClean="0"/>
              <a:t>.</a:t>
            </a:r>
          </a:p>
          <a:p>
            <a:endParaRPr lang="ru-RU" sz="1100" dirty="0" smtClean="0"/>
          </a:p>
          <a:p>
            <a:r>
              <a:rPr lang="ru-RU" sz="1100" b="1" i="1" dirty="0" smtClean="0"/>
              <a:t>Вадим </a:t>
            </a:r>
            <a:r>
              <a:rPr lang="ru-RU" sz="1100" b="1" i="1" dirty="0" err="1" smtClean="0"/>
              <a:t>Балаба</a:t>
            </a:r>
            <a:r>
              <a:rPr lang="ru-RU" sz="1100" b="1" i="1" dirty="0" smtClean="0"/>
              <a:t>, </a:t>
            </a:r>
            <a:endParaRPr lang="ru-RU" sz="1100" b="1" i="1" dirty="0" smtClean="0"/>
          </a:p>
          <a:p>
            <a:r>
              <a:rPr lang="ru-RU" sz="1100" b="1" i="1" dirty="0" err="1" smtClean="0"/>
              <a:t>Интернет-маркетолог</a:t>
            </a:r>
            <a:r>
              <a:rPr lang="ru-RU" sz="1100" b="1" i="1" dirty="0" smtClean="0"/>
              <a:t> </a:t>
            </a:r>
            <a:r>
              <a:rPr lang="en-US" sz="1100" b="1" i="1" dirty="0" err="1" smtClean="0"/>
              <a:t>Elmarket.by</a:t>
            </a:r>
            <a:endParaRPr lang="ru-RU" sz="1100" b="1" i="1" dirty="0">
              <a:solidFill>
                <a:srgbClr val="FFFF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014607" y="342900"/>
            <a:ext cx="3796393" cy="1064104"/>
          </a:xfrm>
          <a:prstGeom prst="rect">
            <a:avLst/>
          </a:prstGeom>
          <a:solidFill>
            <a:srgbClr val="FFFF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8014601" y="378970"/>
            <a:ext cx="37855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Myriad Pro Cond" pitchFamily="34" charset="0"/>
              </a:rPr>
              <a:t>НАШИ КЛИЕНТЫ ВЫСОКО ОЦЕНИВАЮТ РЕЗУЛЬТАТЫ ПРОДЕЛАННОЙ ДЛЯ НИХ РАБОТЫ</a:t>
            </a:r>
            <a:endParaRPr lang="ru-RU" dirty="0">
              <a:solidFill>
                <a:schemeClr val="accent2"/>
              </a:solidFill>
              <a:latin typeface="Myriad Pro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18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88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43400"/>
            <a:ext cx="12192000" cy="2514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6960" y="1641228"/>
            <a:ext cx="2164080" cy="112572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Магазин получает прайс-листы </a:t>
            </a:r>
            <a:r>
              <a:rPr lang="ru-RU" dirty="0" smtClean="0"/>
              <a:t>от поставщиков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241040" y="1961776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49040" y="1641228"/>
            <a:ext cx="1574074" cy="1125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Загружает прайс-листы</a:t>
            </a:r>
          </a:p>
          <a:p>
            <a:pPr algn="ctr"/>
            <a:r>
              <a:rPr lang="ru-RU" dirty="0" smtClean="0"/>
              <a:t>В </a:t>
            </a:r>
            <a:r>
              <a:rPr lang="en-US" dirty="0" smtClean="0"/>
              <a:t>ZOOMOS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5326556" y="1961776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61956" y="1641228"/>
            <a:ext cx="1981563" cy="11257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Настраивает правила наценок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843520" y="1965586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51520" y="1641228"/>
            <a:ext cx="2164080" cy="112572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Происходит сбор цен конкурентов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81736" y="6000755"/>
            <a:ext cx="8433714" cy="514345"/>
          </a:xfrm>
          <a:prstGeom prst="rect">
            <a:avLst/>
          </a:prstGeom>
          <a:solidFill>
            <a:srgbClr val="FFFF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965586" y="6114925"/>
            <a:ext cx="832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Со временем процесс будет полностью </a:t>
            </a:r>
            <a:r>
              <a:rPr lang="ru-RU" sz="1400" dirty="0" smtClean="0"/>
              <a:t>автономной и будет выполняться полностью без </a:t>
            </a:r>
            <a:r>
              <a:rPr lang="ru-RU" sz="1400" dirty="0" smtClean="0"/>
              <a:t>участия человека</a:t>
            </a:r>
            <a:endParaRPr lang="ru-RU" sz="1400" dirty="0"/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1040458" y="783691"/>
            <a:ext cx="5556286" cy="587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Как это работает?</a:t>
            </a:r>
            <a:endParaRPr kumimoji="0" lang="ru-RU" sz="26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pic>
        <p:nvPicPr>
          <p:cNvPr id="26" name="Рисунок 25" descr="logo.png"/>
          <p:cNvPicPr>
            <a:picLocks noChangeAspect="1"/>
          </p:cNvPicPr>
          <p:nvPr/>
        </p:nvPicPr>
        <p:blipFill>
          <a:blip r:embed="rId3" cstate="print"/>
          <a:srcRect b="43679"/>
          <a:stretch>
            <a:fillRect/>
          </a:stretch>
        </p:blipFill>
        <p:spPr>
          <a:xfrm>
            <a:off x="10496204" y="277587"/>
            <a:ext cx="1695796" cy="766721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057910" y="2961119"/>
            <a:ext cx="2575198" cy="1125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Динамическое ценообразование с учетом цен конкурентов</a:t>
            </a:r>
            <a:endParaRPr lang="ru-RU" dirty="0"/>
          </a:p>
        </p:txBody>
      </p:sp>
      <p:sp>
        <p:nvSpPr>
          <p:cNvPr id="28" name="Стрелка вправо 27"/>
          <p:cNvSpPr/>
          <p:nvPr/>
        </p:nvSpPr>
        <p:spPr>
          <a:xfrm>
            <a:off x="3638329" y="3281667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71951" y="2961119"/>
            <a:ext cx="3143250" cy="11257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Выгрузка сформированных цен и наличия на сайтах магазинов</a:t>
            </a:r>
            <a:endParaRPr lang="ru-RU" dirty="0"/>
          </a:p>
        </p:txBody>
      </p:sp>
      <p:sp>
        <p:nvSpPr>
          <p:cNvPr id="33" name="Стрелка вправо 32"/>
          <p:cNvSpPr/>
          <p:nvPr/>
        </p:nvSpPr>
        <p:spPr>
          <a:xfrm>
            <a:off x="7348524" y="3281667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864687" y="2961119"/>
            <a:ext cx="3206083" cy="112572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Автоматически на сайт могут загружаться описания и фото новых товаров</a:t>
            </a:r>
            <a:endParaRPr lang="ru-RU" dirty="0"/>
          </a:p>
        </p:txBody>
      </p:sp>
      <p:sp>
        <p:nvSpPr>
          <p:cNvPr id="36" name="Стрелка вправо 35"/>
          <p:cNvSpPr/>
          <p:nvPr/>
        </p:nvSpPr>
        <p:spPr>
          <a:xfrm>
            <a:off x="10526848" y="1962864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>
            <a:off x="539222" y="3290921"/>
            <a:ext cx="508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9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 descr="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5" name="Рисунок 54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35858" cy="6858000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370986" y="2432875"/>
            <a:ext cx="2935550" cy="2149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Кому и зачем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Необходим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Сервис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cap="all" spc="100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Zoomos</a:t>
            </a:r>
            <a:r>
              <a:rPr lang="en-US" sz="2600" b="1" cap="all" spc="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Myriad Pro Cond" pitchFamily="34" charset="0"/>
                <a:ea typeface="Open Sans Semibold" pitchFamily="34" charset="0"/>
                <a:cs typeface="Open Sans Semibold" pitchFamily="34" charset="0"/>
              </a:rPr>
              <a:t>:</a:t>
            </a:r>
            <a:endParaRPr kumimoji="0" lang="ru-RU" sz="2600" b="1" i="0" u="none" strike="noStrike" kern="1200" cap="all" spc="10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Myriad Pro Con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4552697"/>
            <a:ext cx="2261062" cy="58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logo.png"/>
          <p:cNvPicPr>
            <a:picLocks noChangeAspect="1"/>
          </p:cNvPicPr>
          <p:nvPr/>
        </p:nvPicPr>
        <p:blipFill>
          <a:blip r:embed="rId4" cstate="print"/>
          <a:srcRect b="43679"/>
          <a:stretch>
            <a:fillRect/>
          </a:stretch>
        </p:blipFill>
        <p:spPr>
          <a:xfrm>
            <a:off x="166255" y="1679170"/>
            <a:ext cx="1695796" cy="766721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3894364" y="449043"/>
            <a:ext cx="3829056" cy="2441122"/>
          </a:xfrm>
          <a:prstGeom prst="rect">
            <a:avLst/>
          </a:prstGeom>
          <a:solidFill>
            <a:srgbClr val="0B93D7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093022" y="1309688"/>
            <a:ext cx="35650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Оперативный мониторинг изменения рынка</a:t>
            </a:r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Мониторинг отклонений в стратегии ценообразования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81945" y="446321"/>
            <a:ext cx="3829056" cy="3317421"/>
          </a:xfrm>
          <a:prstGeom prst="rect">
            <a:avLst/>
          </a:prstGeom>
          <a:solidFill>
            <a:srgbClr val="0B93D7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899808" y="3167750"/>
            <a:ext cx="3829056" cy="3205815"/>
          </a:xfrm>
          <a:prstGeom prst="rect">
            <a:avLst/>
          </a:prstGeom>
          <a:solidFill>
            <a:srgbClr val="0B93D7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987389" y="3929722"/>
            <a:ext cx="3829056" cy="2441122"/>
          </a:xfrm>
          <a:prstGeom prst="rect">
            <a:avLst/>
          </a:prstGeom>
          <a:solidFill>
            <a:srgbClr val="0B93D7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4245429" y="595998"/>
            <a:ext cx="256224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СПЕЦИАЛИСТ ПО 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r>
              <a:rPr lang="ru-RU" sz="2000" b="1" dirty="0" smtClean="0">
                <a:solidFill>
                  <a:srgbClr val="FFFF00"/>
                </a:solidFill>
              </a:rPr>
              <a:t>ЦЕНООБРАЗОВАНИЮ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123456" y="1298801"/>
            <a:ext cx="35650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Легкое управление переоценкой большого числа товаров</a:t>
            </a:r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Экономия времени за счет динамического ценообразования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Анализ популярности товарных позиций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275863" y="585111"/>
            <a:ext cx="211397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КАТЕГОРИЙНЫМ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МЕНЕДЖЕРАМ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090301" y="4319582"/>
            <a:ext cx="35650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Мониторинг общего положения магазина на рынке</a:t>
            </a:r>
            <a:endParaRPr lang="ru-RU" dirty="0" smtClean="0">
              <a:solidFill>
                <a:schemeClr val="bg1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Контроль качества и эффективности ценообразования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Стратегический анализ рынка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42708" y="3336480"/>
            <a:ext cx="19447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ДИРЕКТОРУ И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СОБСТВЕННИКУ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БИЗНЕСА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8139787" y="4809770"/>
            <a:ext cx="3565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>
                <a:solidFill>
                  <a:schemeClr val="bg1"/>
                </a:solidFill>
              </a:rPr>
              <a:t>Эффективная работа с источниками трафика, упор на товары, где у магазина есть преимущества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292194" y="4096080"/>
            <a:ext cx="167052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ОТДЕЛУ </a:t>
            </a:r>
          </a:p>
          <a:p>
            <a:r>
              <a:rPr lang="ru-RU" sz="2000" b="1" dirty="0" smtClean="0">
                <a:solidFill>
                  <a:srgbClr val="FFFF00"/>
                </a:solidFill>
              </a:rPr>
              <a:t>МАРКЕТИНГА</a:t>
            </a:r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99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740</TotalTime>
  <Words>743</Words>
  <Application>Microsoft Office PowerPoint</Application>
  <PresentationFormat>Произвольный</PresentationFormat>
  <Paragraphs>156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Интеграл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Подключайтесь   к zoomos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ZOOMOS.BY</dc:title>
  <dc:creator>Alexander Shishkin</dc:creator>
  <cp:lastModifiedBy>N750</cp:lastModifiedBy>
  <cp:revision>81</cp:revision>
  <dcterms:created xsi:type="dcterms:W3CDTF">2015-07-11T11:04:29Z</dcterms:created>
  <dcterms:modified xsi:type="dcterms:W3CDTF">2015-07-12T00:55:10Z</dcterms:modified>
</cp:coreProperties>
</file>