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0"/>
  </p:notesMasterIdLst>
  <p:sldIdLst>
    <p:sldId id="342" r:id="rId2"/>
    <p:sldId id="353" r:id="rId3"/>
    <p:sldId id="354" r:id="rId4"/>
    <p:sldId id="379" r:id="rId5"/>
    <p:sldId id="378" r:id="rId6"/>
    <p:sldId id="382" r:id="rId7"/>
    <p:sldId id="370" r:id="rId8"/>
    <p:sldId id="295"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rica Waite" initials="EW" lastIdx="2" clrIdx="0">
    <p:extLst>
      <p:ext uri="{19B8F6BF-5375-455C-9EA6-DF929625EA0E}">
        <p15:presenceInfo xmlns:p15="http://schemas.microsoft.com/office/powerpoint/2012/main" userId="c568693182780e7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F0F0"/>
    <a:srgbClr val="AF4BFA"/>
    <a:srgbClr val="FCF1C3"/>
    <a:srgbClr val="E9CF9C"/>
    <a:srgbClr val="F7F9FB"/>
    <a:srgbClr val="F9F9F9"/>
    <a:srgbClr val="FCF8E4"/>
    <a:srgbClr val="EAEEF3"/>
    <a:srgbClr val="E0EA88"/>
    <a:srgbClr val="D3EE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763" autoAdjust="0"/>
    <p:restoredTop sz="86447"/>
  </p:normalViewPr>
  <p:slideViewPr>
    <p:cSldViewPr snapToGrid="0" snapToObjects="1">
      <p:cViewPr>
        <p:scale>
          <a:sx n="174" d="100"/>
          <a:sy n="174" d="100"/>
        </p:scale>
        <p:origin x="280" y="-92"/>
      </p:cViewPr>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Lst>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_rels/viewProps.xml.rels><?xml version="1.0" encoding="UTF-8" standalone="yes"?>
<Relationships xmlns="http://schemas.openxmlformats.org/package/2006/relationships"><Relationship Id="rId3" Type="http://schemas.openxmlformats.org/officeDocument/2006/relationships/slide" Target="slides/slide4.xml"/><Relationship Id="rId7" Type="http://schemas.openxmlformats.org/officeDocument/2006/relationships/slide" Target="slides/slide8.xml"/><Relationship Id="rId2" Type="http://schemas.openxmlformats.org/officeDocument/2006/relationships/slide" Target="slides/slide3.xml"/><Relationship Id="rId1" Type="http://schemas.openxmlformats.org/officeDocument/2006/relationships/slide" Target="slides/slide2.xml"/><Relationship Id="rId6" Type="http://schemas.openxmlformats.org/officeDocument/2006/relationships/slide" Target="slides/slide7.xml"/><Relationship Id="rId5" Type="http://schemas.openxmlformats.org/officeDocument/2006/relationships/slide" Target="slides/slide6.xml"/><Relationship Id="rId4"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6AFEDE-F1BF-6A4A-80D9-CCB6DC4EFE3D}" type="datetimeFigureOut">
              <a:rPr lang="en-US" smtClean="0"/>
              <a:t>10/28/2021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711C10-233D-DA48-A5CB-9365BBABB6B4}" type="slidenum">
              <a:rPr lang="en-US" smtClean="0"/>
              <a:t>‹#›</a:t>
            </a:fld>
            <a:endParaRPr lang="en-US" dirty="0"/>
          </a:p>
        </p:txBody>
      </p:sp>
    </p:spTree>
    <p:extLst>
      <p:ext uri="{BB962C8B-B14F-4D97-AF65-F5344CB8AC3E}">
        <p14:creationId xmlns:p14="http://schemas.microsoft.com/office/powerpoint/2010/main" val="4330768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711C10-233D-DA48-A5CB-9365BBABB6B4}" type="slidenum">
              <a:rPr lang="en-US" smtClean="0"/>
              <a:t>2</a:t>
            </a:fld>
            <a:endParaRPr lang="en-US" dirty="0"/>
          </a:p>
        </p:txBody>
      </p:sp>
    </p:spTree>
    <p:extLst>
      <p:ext uri="{BB962C8B-B14F-4D97-AF65-F5344CB8AC3E}">
        <p14:creationId xmlns:p14="http://schemas.microsoft.com/office/powerpoint/2010/main" val="2464423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711C10-233D-DA48-A5CB-9365BBABB6B4}" type="slidenum">
              <a:rPr lang="en-US" smtClean="0"/>
              <a:t>3</a:t>
            </a:fld>
            <a:endParaRPr lang="en-US" dirty="0"/>
          </a:p>
        </p:txBody>
      </p:sp>
    </p:spTree>
    <p:extLst>
      <p:ext uri="{BB962C8B-B14F-4D97-AF65-F5344CB8AC3E}">
        <p14:creationId xmlns:p14="http://schemas.microsoft.com/office/powerpoint/2010/main" val="1632908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711C10-233D-DA48-A5CB-9365BBABB6B4}" type="slidenum">
              <a:rPr lang="en-US" smtClean="0"/>
              <a:t>4</a:t>
            </a:fld>
            <a:endParaRPr lang="en-US" dirty="0"/>
          </a:p>
        </p:txBody>
      </p:sp>
    </p:spTree>
    <p:extLst>
      <p:ext uri="{BB962C8B-B14F-4D97-AF65-F5344CB8AC3E}">
        <p14:creationId xmlns:p14="http://schemas.microsoft.com/office/powerpoint/2010/main" val="4112506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711C10-233D-DA48-A5CB-9365BBABB6B4}" type="slidenum">
              <a:rPr lang="en-US" smtClean="0"/>
              <a:t>5</a:t>
            </a:fld>
            <a:endParaRPr lang="en-US" dirty="0"/>
          </a:p>
        </p:txBody>
      </p:sp>
    </p:spTree>
    <p:extLst>
      <p:ext uri="{BB962C8B-B14F-4D97-AF65-F5344CB8AC3E}">
        <p14:creationId xmlns:p14="http://schemas.microsoft.com/office/powerpoint/2010/main" val="18964135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711C10-233D-DA48-A5CB-9365BBABB6B4}" type="slidenum">
              <a:rPr lang="en-US" smtClean="0"/>
              <a:t>6</a:t>
            </a:fld>
            <a:endParaRPr lang="en-US" dirty="0"/>
          </a:p>
        </p:txBody>
      </p:sp>
    </p:spTree>
    <p:extLst>
      <p:ext uri="{BB962C8B-B14F-4D97-AF65-F5344CB8AC3E}">
        <p14:creationId xmlns:p14="http://schemas.microsoft.com/office/powerpoint/2010/main" val="9924737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711C10-233D-DA48-A5CB-9365BBABB6B4}" type="slidenum">
              <a:rPr lang="en-US" smtClean="0"/>
              <a:t>7</a:t>
            </a:fld>
            <a:endParaRPr lang="en-US" dirty="0"/>
          </a:p>
        </p:txBody>
      </p:sp>
    </p:spTree>
    <p:extLst>
      <p:ext uri="{BB962C8B-B14F-4D97-AF65-F5344CB8AC3E}">
        <p14:creationId xmlns:p14="http://schemas.microsoft.com/office/powerpoint/2010/main" val="25415894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711C10-233D-DA48-A5CB-9365BBABB6B4}" type="slidenum">
              <a:rPr lang="en-US" smtClean="0"/>
              <a:t>8</a:t>
            </a:fld>
            <a:endParaRPr lang="en-US" dirty="0"/>
          </a:p>
        </p:txBody>
      </p:sp>
    </p:spTree>
    <p:extLst>
      <p:ext uri="{BB962C8B-B14F-4D97-AF65-F5344CB8AC3E}">
        <p14:creationId xmlns:p14="http://schemas.microsoft.com/office/powerpoint/2010/main" val="18222646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381E756-E947-FD4A-8A23-D2C983A1A8BD}" type="datetimeFigureOut">
              <a:rPr lang="en-US" smtClean="0"/>
              <a:t>10/28/2021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1407345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81E756-E947-FD4A-8A23-D2C983A1A8BD}" type="datetimeFigureOut">
              <a:rPr lang="en-US" smtClean="0"/>
              <a:t>10/28/2021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207839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81E756-E947-FD4A-8A23-D2C983A1A8BD}" type="datetimeFigureOut">
              <a:rPr lang="en-US" smtClean="0"/>
              <a:t>10/28/2021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1356738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81E756-E947-FD4A-8A23-D2C983A1A8BD}" type="datetimeFigureOut">
              <a:rPr lang="en-US" smtClean="0"/>
              <a:t>10/28/2021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2079415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81E756-E947-FD4A-8A23-D2C983A1A8BD}" type="datetimeFigureOut">
              <a:rPr lang="en-US" smtClean="0"/>
              <a:t>10/28/2021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579773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81E756-E947-FD4A-8A23-D2C983A1A8BD}" type="datetimeFigureOut">
              <a:rPr lang="en-US" smtClean="0"/>
              <a:t>10/28/2021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1115370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81E756-E947-FD4A-8A23-D2C983A1A8BD}" type="datetimeFigureOut">
              <a:rPr lang="en-US" smtClean="0"/>
              <a:t>10/28/2021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641709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81E756-E947-FD4A-8A23-D2C983A1A8BD}" type="datetimeFigureOut">
              <a:rPr lang="en-US" smtClean="0"/>
              <a:t>10/28/2021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545901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81E756-E947-FD4A-8A23-D2C983A1A8BD}" type="datetimeFigureOut">
              <a:rPr lang="en-US" smtClean="0"/>
              <a:t>10/28/2021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913076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381E756-E947-FD4A-8A23-D2C983A1A8BD}" type="datetimeFigureOut">
              <a:rPr lang="en-US" smtClean="0"/>
              <a:t>10/28/2021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155972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381E756-E947-FD4A-8A23-D2C983A1A8BD}" type="datetimeFigureOut">
              <a:rPr lang="en-US" smtClean="0"/>
              <a:t>10/28/2021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1493808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95000"/>
                <a:alpha val="40000"/>
              </a:schemeClr>
            </a:gs>
            <a:gs pos="100000">
              <a:schemeClr val="bg1">
                <a:lumMod val="75000"/>
              </a:schemeClr>
            </a:gs>
          </a:gsLst>
          <a:lin ang="135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81E756-E947-FD4A-8A23-D2C983A1A8BD}" type="datetimeFigureOut">
              <a:rPr lang="en-US" smtClean="0"/>
              <a:t>10/28/2021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30669D-EC37-AA42-8CD3-B0788BD38FC6}" type="slidenum">
              <a:rPr lang="en-US" smtClean="0"/>
              <a:t>‹#›</a:t>
            </a:fld>
            <a:endParaRPr lang="en-US" dirty="0"/>
          </a:p>
        </p:txBody>
      </p:sp>
    </p:spTree>
    <p:extLst>
      <p:ext uri="{BB962C8B-B14F-4D97-AF65-F5344CB8AC3E}">
        <p14:creationId xmlns:p14="http://schemas.microsoft.com/office/powerpoint/2010/main" val="1729608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bit.ly/3m9kDLt" TargetMode="External"/><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slide" Target="slide5.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slide" Target="slide4.xml"/><Relationship Id="rId4" Type="http://schemas.openxmlformats.org/officeDocument/2006/relationships/slide" Target="slide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1AE65A14-F267-A448-B5E0-4329D1561F45}"/>
              </a:ext>
            </a:extLst>
          </p:cNvPr>
          <p:cNvPicPr>
            <a:picLocks noChangeAspect="1"/>
          </p:cNvPicPr>
          <p:nvPr/>
        </p:nvPicPr>
        <p:blipFill>
          <a:blip r:embed="rId2">
            <a:alphaModFix amt="50000"/>
          </a:blip>
          <a:stretch>
            <a:fillRect/>
          </a:stretch>
        </p:blipFill>
        <p:spPr>
          <a:xfrm>
            <a:off x="7107105" y="255512"/>
            <a:ext cx="4997547" cy="6042008"/>
          </a:xfrm>
          <a:prstGeom prst="rect">
            <a:avLst/>
          </a:prstGeom>
        </p:spPr>
      </p:pic>
      <p:pic>
        <p:nvPicPr>
          <p:cNvPr id="4" name="Picture 3">
            <a:hlinkClick r:id="rId3"/>
            <a:extLst>
              <a:ext uri="{FF2B5EF4-FFF2-40B4-BE49-F238E27FC236}">
                <a16:creationId xmlns:a16="http://schemas.microsoft.com/office/drawing/2014/main" id="{4AEB8225-3AA8-AF48-AD51-3F5F53316D6B}"/>
              </a:ext>
            </a:extLst>
          </p:cNvPr>
          <p:cNvPicPr>
            <a:picLocks noChangeAspect="1"/>
          </p:cNvPicPr>
          <p:nvPr/>
        </p:nvPicPr>
        <p:blipFill>
          <a:blip r:embed="rId4"/>
          <a:stretch>
            <a:fillRect/>
          </a:stretch>
        </p:blipFill>
        <p:spPr>
          <a:xfrm>
            <a:off x="7657886" y="255512"/>
            <a:ext cx="4136091" cy="573988"/>
          </a:xfrm>
          <a:prstGeom prst="rect">
            <a:avLst/>
          </a:prstGeom>
        </p:spPr>
      </p:pic>
      <p:sp>
        <p:nvSpPr>
          <p:cNvPr id="33" name="TextBox 32">
            <a:extLst>
              <a:ext uri="{FF2B5EF4-FFF2-40B4-BE49-F238E27FC236}">
                <a16:creationId xmlns:a16="http://schemas.microsoft.com/office/drawing/2014/main" id="{143A449B-AAB7-994A-92CE-8F48E2CA7DF6}"/>
              </a:ext>
            </a:extLst>
          </p:cNvPr>
          <p:cNvSpPr txBox="1"/>
          <p:nvPr/>
        </p:nvSpPr>
        <p:spPr>
          <a:xfrm>
            <a:off x="300447" y="253847"/>
            <a:ext cx="6950745" cy="769441"/>
          </a:xfrm>
          <a:prstGeom prst="rect">
            <a:avLst/>
          </a:prstGeom>
          <a:noFill/>
        </p:spPr>
        <p:txBody>
          <a:bodyPr wrap="square" rtlCol="0">
            <a:spAutoFit/>
          </a:bodyPr>
          <a:lstStyle/>
          <a:p>
            <a:r>
              <a:rPr lang="en-US" sz="2200" b="1" dirty="0">
                <a:solidFill>
                  <a:schemeClr val="tx1">
                    <a:lumMod val="75000"/>
                    <a:lumOff val="25000"/>
                  </a:schemeClr>
                </a:solidFill>
                <a:latin typeface="Century Gothic" panose="020B0502020202020204" pitchFamily="34" charset="0"/>
              </a:rPr>
              <a:t>PROJECT LAUNCH </a:t>
            </a:r>
            <a:br>
              <a:rPr lang="en-US" sz="2200" b="1" dirty="0">
                <a:solidFill>
                  <a:schemeClr val="tx1">
                    <a:lumMod val="75000"/>
                    <a:lumOff val="25000"/>
                  </a:schemeClr>
                </a:solidFill>
                <a:latin typeface="Century Gothic" panose="020B0502020202020204" pitchFamily="34" charset="0"/>
              </a:rPr>
            </a:br>
            <a:r>
              <a:rPr lang="en-US" sz="2200" b="1" dirty="0">
                <a:solidFill>
                  <a:schemeClr val="tx1">
                    <a:lumMod val="75000"/>
                    <a:lumOff val="25000"/>
                  </a:schemeClr>
                </a:solidFill>
                <a:latin typeface="Century Gothic" panose="020B0502020202020204" pitchFamily="34" charset="0"/>
              </a:rPr>
              <a:t>POWERPOINT CHECKLIST TEMPLATE</a:t>
            </a:r>
          </a:p>
        </p:txBody>
      </p:sp>
      <p:sp>
        <p:nvSpPr>
          <p:cNvPr id="34" name="Rectangle 7">
            <a:extLst>
              <a:ext uri="{FF2B5EF4-FFF2-40B4-BE49-F238E27FC236}">
                <a16:creationId xmlns:a16="http://schemas.microsoft.com/office/drawing/2014/main" id="{0671204C-72BF-9849-8945-77D03A477E75}"/>
              </a:ext>
            </a:extLst>
          </p:cNvPr>
          <p:cNvSpPr/>
          <p:nvPr/>
        </p:nvSpPr>
        <p:spPr>
          <a:xfrm>
            <a:off x="0" y="6479366"/>
            <a:ext cx="12192000" cy="384048"/>
          </a:xfrm>
          <a:custGeom>
            <a:avLst/>
            <a:gdLst>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 name="connsiteX0" fmla="*/ 0 w 12192000"/>
              <a:gd name="connsiteY0" fmla="*/ 3171 h 524107"/>
              <a:gd name="connsiteX1" fmla="*/ 1105457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6887 h 527823"/>
              <a:gd name="connsiteX1" fmla="*/ 11054576 w 12192000"/>
              <a:gd name="connsiteY1" fmla="*/ 3716 h 527823"/>
              <a:gd name="connsiteX2" fmla="*/ 11288751 w 12192000"/>
              <a:gd name="connsiteY2" fmla="*/ 0 h 527823"/>
              <a:gd name="connsiteX3" fmla="*/ 12192000 w 12192000"/>
              <a:gd name="connsiteY3" fmla="*/ 6887 h 527823"/>
              <a:gd name="connsiteX4" fmla="*/ 12192000 w 12192000"/>
              <a:gd name="connsiteY4" fmla="*/ 527823 h 527823"/>
              <a:gd name="connsiteX5" fmla="*/ 0 w 12192000"/>
              <a:gd name="connsiteY5" fmla="*/ 527823 h 527823"/>
              <a:gd name="connsiteX6" fmla="*/ 0 w 12192000"/>
              <a:gd name="connsiteY6" fmla="*/ 6887 h 527823"/>
              <a:gd name="connsiteX0" fmla="*/ 0 w 12192000"/>
              <a:gd name="connsiteY0" fmla="*/ 6887 h 527823"/>
              <a:gd name="connsiteX1" fmla="*/ 11054576 w 12192000"/>
              <a:gd name="connsiteY1" fmla="*/ 3716 h 527823"/>
              <a:gd name="connsiteX2" fmla="*/ 11288751 w 12192000"/>
              <a:gd name="connsiteY2" fmla="*/ 0 h 527823"/>
              <a:gd name="connsiteX3" fmla="*/ 11508059 w 12192000"/>
              <a:gd name="connsiteY3" fmla="*/ 7434 h 527823"/>
              <a:gd name="connsiteX4" fmla="*/ 12192000 w 12192000"/>
              <a:gd name="connsiteY4" fmla="*/ 6887 h 527823"/>
              <a:gd name="connsiteX5" fmla="*/ 12192000 w 12192000"/>
              <a:gd name="connsiteY5" fmla="*/ 527823 h 527823"/>
              <a:gd name="connsiteX6" fmla="*/ 0 w 12192000"/>
              <a:gd name="connsiteY6" fmla="*/ 527823 h 527823"/>
              <a:gd name="connsiteX7" fmla="*/ 0 w 12192000"/>
              <a:gd name="connsiteY7" fmla="*/ 6887 h 527823"/>
              <a:gd name="connsiteX0" fmla="*/ 0 w 12192000"/>
              <a:gd name="connsiteY0" fmla="*/ 3171 h 524107"/>
              <a:gd name="connsiteX1" fmla="*/ 11054576 w 12192000"/>
              <a:gd name="connsiteY1" fmla="*/ 0 h 524107"/>
              <a:gd name="connsiteX2" fmla="*/ 11296185 w 12192000"/>
              <a:gd name="connsiteY2" fmla="*/ 159836 h 524107"/>
              <a:gd name="connsiteX3" fmla="*/ 11508059 w 12192000"/>
              <a:gd name="connsiteY3" fmla="*/ 3718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710 h 524646"/>
              <a:gd name="connsiteX1" fmla="*/ 11054576 w 12192000"/>
              <a:gd name="connsiteY1" fmla="*/ 539 h 524646"/>
              <a:gd name="connsiteX2" fmla="*/ 11296185 w 12192000"/>
              <a:gd name="connsiteY2" fmla="*/ 160375 h 524646"/>
              <a:gd name="connsiteX3" fmla="*/ 11784284 w 12192000"/>
              <a:gd name="connsiteY3" fmla="*/ 0 h 524646"/>
              <a:gd name="connsiteX4" fmla="*/ 12192000 w 12192000"/>
              <a:gd name="connsiteY4" fmla="*/ 3710 h 524646"/>
              <a:gd name="connsiteX5" fmla="*/ 12192000 w 12192000"/>
              <a:gd name="connsiteY5" fmla="*/ 524646 h 524646"/>
              <a:gd name="connsiteX6" fmla="*/ 0 w 12192000"/>
              <a:gd name="connsiteY6" fmla="*/ 524646 h 524646"/>
              <a:gd name="connsiteX7" fmla="*/ 0 w 12192000"/>
              <a:gd name="connsiteY7" fmla="*/ 3710 h 524646"/>
              <a:gd name="connsiteX0" fmla="*/ 0 w 12192000"/>
              <a:gd name="connsiteY0" fmla="*/ 3171 h 524107"/>
              <a:gd name="connsiteX1" fmla="*/ 11054576 w 12192000"/>
              <a:gd name="connsiteY1" fmla="*/ 0 h 524107"/>
              <a:gd name="connsiteX2" fmla="*/ 11296185 w 12192000"/>
              <a:gd name="connsiteY2" fmla="*/ 159836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054576 w 12192000"/>
              <a:gd name="connsiteY1" fmla="*/ 0 h 524107"/>
              <a:gd name="connsiteX2" fmla="*/ 11626385 w 12192000"/>
              <a:gd name="connsiteY2" fmla="*/ 138547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626385 w 12192000"/>
              <a:gd name="connsiteY2" fmla="*/ 138547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626385 w 12192000"/>
              <a:gd name="connsiteY2" fmla="*/ 172609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825559 w 12192000"/>
              <a:gd name="connsiteY2" fmla="*/ 3719 h 524107"/>
              <a:gd name="connsiteX3" fmla="*/ 12192000 w 12192000"/>
              <a:gd name="connsiteY3" fmla="*/ 3171 h 524107"/>
              <a:gd name="connsiteX4" fmla="*/ 12192000 w 12192000"/>
              <a:gd name="connsiteY4" fmla="*/ 524107 h 524107"/>
              <a:gd name="connsiteX5" fmla="*/ 0 w 12192000"/>
              <a:gd name="connsiteY5" fmla="*/ 524107 h 524107"/>
              <a:gd name="connsiteX6" fmla="*/ 0 w 12192000"/>
              <a:gd name="connsiteY6" fmla="*/ 3171 h 524107"/>
              <a:gd name="connsiteX0" fmla="*/ 0 w 12192000"/>
              <a:gd name="connsiteY0" fmla="*/ 3171 h 524107"/>
              <a:gd name="connsiteX1" fmla="*/ 1142922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520936">
                <a:moveTo>
                  <a:pt x="0" y="0"/>
                </a:moveTo>
                <a:lnTo>
                  <a:pt x="12192000" y="0"/>
                </a:lnTo>
                <a:lnTo>
                  <a:pt x="12192000" y="520936"/>
                </a:lnTo>
                <a:lnTo>
                  <a:pt x="0" y="520936"/>
                </a:lnTo>
                <a:lnTo>
                  <a:pt x="0" y="0"/>
                </a:lnTo>
                <a:close/>
              </a:path>
            </a:pathLst>
          </a:cu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35" name="Parallelogram 34">
            <a:extLst>
              <a:ext uri="{FF2B5EF4-FFF2-40B4-BE49-F238E27FC236}">
                <a16:creationId xmlns:a16="http://schemas.microsoft.com/office/drawing/2014/main" id="{E65CF26C-52F9-344A-ACC9-09D07DE0977D}"/>
              </a:ext>
            </a:extLst>
          </p:cNvPr>
          <p:cNvSpPr/>
          <p:nvPr/>
        </p:nvSpPr>
        <p:spPr>
          <a:xfrm>
            <a:off x="11793977" y="6479366"/>
            <a:ext cx="397211" cy="384048"/>
          </a:xfrm>
          <a:prstGeom prst="parallelogram">
            <a:avLst>
              <a:gd name="adj" fmla="val 65219"/>
            </a:avLst>
          </a:prstGeom>
          <a:solidFill>
            <a:srgbClr val="F0A6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TextBox 35">
            <a:extLst>
              <a:ext uri="{FF2B5EF4-FFF2-40B4-BE49-F238E27FC236}">
                <a16:creationId xmlns:a16="http://schemas.microsoft.com/office/drawing/2014/main" id="{C7DC0BFC-32CE-0544-BDE7-E4E8CD4C8E4D}"/>
              </a:ext>
            </a:extLst>
          </p:cNvPr>
          <p:cNvSpPr txBox="1"/>
          <p:nvPr/>
        </p:nvSpPr>
        <p:spPr>
          <a:xfrm>
            <a:off x="4800046" y="6477000"/>
            <a:ext cx="6947194" cy="369332"/>
          </a:xfrm>
          <a:prstGeom prst="rect">
            <a:avLst/>
          </a:prstGeom>
          <a:noFill/>
        </p:spPr>
        <p:txBody>
          <a:bodyPr wrap="square" rtlCol="0">
            <a:spAutoFit/>
          </a:bodyPr>
          <a:lstStyle/>
          <a:p>
            <a:pPr algn="r"/>
            <a:r>
              <a:rPr lang="en-US" dirty="0">
                <a:solidFill>
                  <a:schemeClr val="bg1"/>
                </a:solidFill>
                <a:latin typeface="Century Gothic" panose="020B0502020202020204" pitchFamily="34" charset="0"/>
              </a:rPr>
              <a:t>PROJECT LAUNCH POWERPOINT CHECKLIST TEMPLATE</a:t>
            </a:r>
            <a:endParaRPr lang="en-US" dirty="0">
              <a:solidFill>
                <a:schemeClr val="bg1"/>
              </a:solidFill>
              <a:latin typeface="Century Gothic" panose="020B0502020202020204" pitchFamily="34" charset="0"/>
              <a:ea typeface="Arial" charset="0"/>
              <a:cs typeface="Arial" charset="0"/>
            </a:endParaRPr>
          </a:p>
        </p:txBody>
      </p:sp>
      <p:sp>
        <p:nvSpPr>
          <p:cNvPr id="13" name="TextBox 12">
            <a:extLst>
              <a:ext uri="{FF2B5EF4-FFF2-40B4-BE49-F238E27FC236}">
                <a16:creationId xmlns:a16="http://schemas.microsoft.com/office/drawing/2014/main" id="{226E6ECB-CF92-3B4C-9578-D6C0F06A41C9}"/>
              </a:ext>
            </a:extLst>
          </p:cNvPr>
          <p:cNvSpPr txBox="1"/>
          <p:nvPr/>
        </p:nvSpPr>
        <p:spPr>
          <a:xfrm>
            <a:off x="340203" y="2196236"/>
            <a:ext cx="3845925" cy="461665"/>
          </a:xfrm>
          <a:prstGeom prst="rect">
            <a:avLst/>
          </a:prstGeom>
          <a:noFill/>
        </p:spPr>
        <p:txBody>
          <a:bodyPr wrap="none" rtlCol="0">
            <a:spAutoFit/>
          </a:bodyPr>
          <a:lstStyle/>
          <a:p>
            <a:r>
              <a:rPr lang="en-US" sz="2400" dirty="0">
                <a:solidFill>
                  <a:schemeClr val="tx1">
                    <a:lumMod val="65000"/>
                    <a:lumOff val="35000"/>
                  </a:schemeClr>
                </a:solidFill>
                <a:latin typeface="Century Gothic" panose="020B0502020202020204" pitchFamily="34" charset="0"/>
              </a:rPr>
              <a:t>PRODUCT LAUNCH PLAN</a:t>
            </a:r>
          </a:p>
        </p:txBody>
      </p:sp>
      <p:sp>
        <p:nvSpPr>
          <p:cNvPr id="10" name="TextBox 9">
            <a:extLst>
              <a:ext uri="{FF2B5EF4-FFF2-40B4-BE49-F238E27FC236}">
                <a16:creationId xmlns:a16="http://schemas.microsoft.com/office/drawing/2014/main" id="{662306B7-C262-9D4B-991E-9A1C8157EF49}"/>
              </a:ext>
            </a:extLst>
          </p:cNvPr>
          <p:cNvSpPr txBox="1"/>
          <p:nvPr/>
        </p:nvSpPr>
        <p:spPr>
          <a:xfrm>
            <a:off x="340203" y="2657901"/>
            <a:ext cx="6272871" cy="1015663"/>
          </a:xfrm>
          <a:prstGeom prst="rect">
            <a:avLst/>
          </a:prstGeom>
          <a:noFill/>
        </p:spPr>
        <p:txBody>
          <a:bodyPr wrap="none" rtlCol="0">
            <a:spAutoFit/>
          </a:bodyPr>
          <a:lstStyle/>
          <a:p>
            <a:r>
              <a:rPr lang="en-US" sz="6000" dirty="0">
                <a:latin typeface="Century Gothic" panose="020B0502020202020204" pitchFamily="34" charset="0"/>
              </a:rPr>
              <a:t>PRODUCT NAME</a:t>
            </a:r>
          </a:p>
        </p:txBody>
      </p:sp>
      <p:sp>
        <p:nvSpPr>
          <p:cNvPr id="11" name="TextBox 10">
            <a:extLst>
              <a:ext uri="{FF2B5EF4-FFF2-40B4-BE49-F238E27FC236}">
                <a16:creationId xmlns:a16="http://schemas.microsoft.com/office/drawing/2014/main" id="{6F991F2C-F68C-FD42-9DBA-2F225A368536}"/>
              </a:ext>
            </a:extLst>
          </p:cNvPr>
          <p:cNvSpPr txBox="1"/>
          <p:nvPr/>
        </p:nvSpPr>
        <p:spPr>
          <a:xfrm>
            <a:off x="340203" y="4460912"/>
            <a:ext cx="1159292" cy="307777"/>
          </a:xfrm>
          <a:prstGeom prst="rect">
            <a:avLst/>
          </a:prstGeom>
          <a:noFill/>
        </p:spPr>
        <p:txBody>
          <a:bodyPr wrap="none" rtlCol="0">
            <a:spAutoFit/>
          </a:bodyPr>
          <a:lstStyle/>
          <a:p>
            <a:r>
              <a:rPr lang="en-US" sz="1400" dirty="0">
                <a:solidFill>
                  <a:schemeClr val="tx1">
                    <a:lumMod val="65000"/>
                    <a:lumOff val="35000"/>
                  </a:schemeClr>
                </a:solidFill>
                <a:latin typeface="Century Gothic" panose="020B0502020202020204" pitchFamily="34" charset="0"/>
              </a:rPr>
              <a:t>START DATE</a:t>
            </a:r>
          </a:p>
        </p:txBody>
      </p:sp>
      <p:sp>
        <p:nvSpPr>
          <p:cNvPr id="12" name="TextBox 11">
            <a:extLst>
              <a:ext uri="{FF2B5EF4-FFF2-40B4-BE49-F238E27FC236}">
                <a16:creationId xmlns:a16="http://schemas.microsoft.com/office/drawing/2014/main" id="{825FCB8A-601C-344D-8AA2-77D53EB2826F}"/>
              </a:ext>
            </a:extLst>
          </p:cNvPr>
          <p:cNvSpPr txBox="1"/>
          <p:nvPr/>
        </p:nvSpPr>
        <p:spPr>
          <a:xfrm>
            <a:off x="340203" y="4722522"/>
            <a:ext cx="1813317" cy="461665"/>
          </a:xfrm>
          <a:prstGeom prst="rect">
            <a:avLst/>
          </a:prstGeom>
          <a:noFill/>
        </p:spPr>
        <p:txBody>
          <a:bodyPr wrap="none" rtlCol="0">
            <a:spAutoFit/>
          </a:bodyPr>
          <a:lstStyle/>
          <a:p>
            <a:r>
              <a:rPr lang="en-US" sz="2400" dirty="0">
                <a:latin typeface="Century Gothic" panose="020B0502020202020204" pitchFamily="34" charset="0"/>
              </a:rPr>
              <a:t>00/00/0000</a:t>
            </a:r>
          </a:p>
        </p:txBody>
      </p:sp>
    </p:spTree>
    <p:extLst>
      <p:ext uri="{BB962C8B-B14F-4D97-AF65-F5344CB8AC3E}">
        <p14:creationId xmlns:p14="http://schemas.microsoft.com/office/powerpoint/2010/main" val="1508588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Picture 69" descr="Shape&#10;&#10;Description automatically generated">
            <a:extLst>
              <a:ext uri="{FF2B5EF4-FFF2-40B4-BE49-F238E27FC236}">
                <a16:creationId xmlns:a16="http://schemas.microsoft.com/office/drawing/2014/main" id="{219503DE-DA47-8548-A6B3-EDAA57B7A890}"/>
              </a:ext>
            </a:extLst>
          </p:cNvPr>
          <p:cNvPicPr>
            <a:picLocks noChangeAspect="1"/>
          </p:cNvPicPr>
          <p:nvPr/>
        </p:nvPicPr>
        <p:blipFill>
          <a:blip r:embed="rId3">
            <a:alphaModFix amt="60000"/>
          </a:blip>
          <a:stretch>
            <a:fillRect/>
          </a:stretch>
        </p:blipFill>
        <p:spPr>
          <a:xfrm>
            <a:off x="7984907" y="606991"/>
            <a:ext cx="4997547" cy="6042008"/>
          </a:xfrm>
          <a:prstGeom prst="rect">
            <a:avLst/>
          </a:prstGeom>
        </p:spPr>
      </p:pic>
      <p:sp>
        <p:nvSpPr>
          <p:cNvPr id="7" name="TextBox 6"/>
          <p:cNvSpPr txBox="1"/>
          <p:nvPr/>
        </p:nvSpPr>
        <p:spPr>
          <a:xfrm>
            <a:off x="3781586" y="6477000"/>
            <a:ext cx="8283455" cy="369332"/>
          </a:xfrm>
          <a:prstGeom prst="rect">
            <a:avLst/>
          </a:prstGeom>
          <a:noFill/>
        </p:spPr>
        <p:txBody>
          <a:bodyPr wrap="square" rtlCol="0">
            <a:spAutoFit/>
          </a:bodyPr>
          <a:lstStyle/>
          <a:p>
            <a:pPr algn="r"/>
            <a:r>
              <a:rPr lang="en-US" b="1" dirty="0">
                <a:solidFill>
                  <a:schemeClr val="bg1"/>
                </a:solidFill>
                <a:latin typeface="Century Gothic" panose="020B0502020202020204" pitchFamily="34" charset="0"/>
                <a:ea typeface="Arial" charset="0"/>
                <a:cs typeface="Arial" charset="0"/>
              </a:rPr>
              <a:t>PROJECT REPORT</a:t>
            </a:r>
          </a:p>
        </p:txBody>
      </p:sp>
      <p:sp>
        <p:nvSpPr>
          <p:cNvPr id="5" name="Rectangle 7">
            <a:extLst>
              <a:ext uri="{FF2B5EF4-FFF2-40B4-BE49-F238E27FC236}">
                <a16:creationId xmlns:a16="http://schemas.microsoft.com/office/drawing/2014/main" id="{CF8312F4-008A-8B46-B9CC-E4456F84C996}"/>
              </a:ext>
            </a:extLst>
          </p:cNvPr>
          <p:cNvSpPr/>
          <p:nvPr/>
        </p:nvSpPr>
        <p:spPr>
          <a:xfrm>
            <a:off x="0" y="6479366"/>
            <a:ext cx="12192000" cy="384048"/>
          </a:xfrm>
          <a:custGeom>
            <a:avLst/>
            <a:gdLst>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 name="connsiteX0" fmla="*/ 0 w 12192000"/>
              <a:gd name="connsiteY0" fmla="*/ 3171 h 524107"/>
              <a:gd name="connsiteX1" fmla="*/ 1105457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6887 h 527823"/>
              <a:gd name="connsiteX1" fmla="*/ 11054576 w 12192000"/>
              <a:gd name="connsiteY1" fmla="*/ 3716 h 527823"/>
              <a:gd name="connsiteX2" fmla="*/ 11288751 w 12192000"/>
              <a:gd name="connsiteY2" fmla="*/ 0 h 527823"/>
              <a:gd name="connsiteX3" fmla="*/ 12192000 w 12192000"/>
              <a:gd name="connsiteY3" fmla="*/ 6887 h 527823"/>
              <a:gd name="connsiteX4" fmla="*/ 12192000 w 12192000"/>
              <a:gd name="connsiteY4" fmla="*/ 527823 h 527823"/>
              <a:gd name="connsiteX5" fmla="*/ 0 w 12192000"/>
              <a:gd name="connsiteY5" fmla="*/ 527823 h 527823"/>
              <a:gd name="connsiteX6" fmla="*/ 0 w 12192000"/>
              <a:gd name="connsiteY6" fmla="*/ 6887 h 527823"/>
              <a:gd name="connsiteX0" fmla="*/ 0 w 12192000"/>
              <a:gd name="connsiteY0" fmla="*/ 6887 h 527823"/>
              <a:gd name="connsiteX1" fmla="*/ 11054576 w 12192000"/>
              <a:gd name="connsiteY1" fmla="*/ 3716 h 527823"/>
              <a:gd name="connsiteX2" fmla="*/ 11288751 w 12192000"/>
              <a:gd name="connsiteY2" fmla="*/ 0 h 527823"/>
              <a:gd name="connsiteX3" fmla="*/ 11508059 w 12192000"/>
              <a:gd name="connsiteY3" fmla="*/ 7434 h 527823"/>
              <a:gd name="connsiteX4" fmla="*/ 12192000 w 12192000"/>
              <a:gd name="connsiteY4" fmla="*/ 6887 h 527823"/>
              <a:gd name="connsiteX5" fmla="*/ 12192000 w 12192000"/>
              <a:gd name="connsiteY5" fmla="*/ 527823 h 527823"/>
              <a:gd name="connsiteX6" fmla="*/ 0 w 12192000"/>
              <a:gd name="connsiteY6" fmla="*/ 527823 h 527823"/>
              <a:gd name="connsiteX7" fmla="*/ 0 w 12192000"/>
              <a:gd name="connsiteY7" fmla="*/ 6887 h 527823"/>
              <a:gd name="connsiteX0" fmla="*/ 0 w 12192000"/>
              <a:gd name="connsiteY0" fmla="*/ 3171 h 524107"/>
              <a:gd name="connsiteX1" fmla="*/ 11054576 w 12192000"/>
              <a:gd name="connsiteY1" fmla="*/ 0 h 524107"/>
              <a:gd name="connsiteX2" fmla="*/ 11296185 w 12192000"/>
              <a:gd name="connsiteY2" fmla="*/ 159836 h 524107"/>
              <a:gd name="connsiteX3" fmla="*/ 11508059 w 12192000"/>
              <a:gd name="connsiteY3" fmla="*/ 3718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710 h 524646"/>
              <a:gd name="connsiteX1" fmla="*/ 11054576 w 12192000"/>
              <a:gd name="connsiteY1" fmla="*/ 539 h 524646"/>
              <a:gd name="connsiteX2" fmla="*/ 11296185 w 12192000"/>
              <a:gd name="connsiteY2" fmla="*/ 160375 h 524646"/>
              <a:gd name="connsiteX3" fmla="*/ 11784284 w 12192000"/>
              <a:gd name="connsiteY3" fmla="*/ 0 h 524646"/>
              <a:gd name="connsiteX4" fmla="*/ 12192000 w 12192000"/>
              <a:gd name="connsiteY4" fmla="*/ 3710 h 524646"/>
              <a:gd name="connsiteX5" fmla="*/ 12192000 w 12192000"/>
              <a:gd name="connsiteY5" fmla="*/ 524646 h 524646"/>
              <a:gd name="connsiteX6" fmla="*/ 0 w 12192000"/>
              <a:gd name="connsiteY6" fmla="*/ 524646 h 524646"/>
              <a:gd name="connsiteX7" fmla="*/ 0 w 12192000"/>
              <a:gd name="connsiteY7" fmla="*/ 3710 h 524646"/>
              <a:gd name="connsiteX0" fmla="*/ 0 w 12192000"/>
              <a:gd name="connsiteY0" fmla="*/ 3171 h 524107"/>
              <a:gd name="connsiteX1" fmla="*/ 11054576 w 12192000"/>
              <a:gd name="connsiteY1" fmla="*/ 0 h 524107"/>
              <a:gd name="connsiteX2" fmla="*/ 11296185 w 12192000"/>
              <a:gd name="connsiteY2" fmla="*/ 159836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054576 w 12192000"/>
              <a:gd name="connsiteY1" fmla="*/ 0 h 524107"/>
              <a:gd name="connsiteX2" fmla="*/ 11626385 w 12192000"/>
              <a:gd name="connsiteY2" fmla="*/ 138547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626385 w 12192000"/>
              <a:gd name="connsiteY2" fmla="*/ 138547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626385 w 12192000"/>
              <a:gd name="connsiteY2" fmla="*/ 172609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825559 w 12192000"/>
              <a:gd name="connsiteY2" fmla="*/ 3719 h 524107"/>
              <a:gd name="connsiteX3" fmla="*/ 12192000 w 12192000"/>
              <a:gd name="connsiteY3" fmla="*/ 3171 h 524107"/>
              <a:gd name="connsiteX4" fmla="*/ 12192000 w 12192000"/>
              <a:gd name="connsiteY4" fmla="*/ 524107 h 524107"/>
              <a:gd name="connsiteX5" fmla="*/ 0 w 12192000"/>
              <a:gd name="connsiteY5" fmla="*/ 524107 h 524107"/>
              <a:gd name="connsiteX6" fmla="*/ 0 w 12192000"/>
              <a:gd name="connsiteY6" fmla="*/ 3171 h 524107"/>
              <a:gd name="connsiteX0" fmla="*/ 0 w 12192000"/>
              <a:gd name="connsiteY0" fmla="*/ 3171 h 524107"/>
              <a:gd name="connsiteX1" fmla="*/ 1142922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520936">
                <a:moveTo>
                  <a:pt x="0" y="0"/>
                </a:moveTo>
                <a:lnTo>
                  <a:pt x="12192000" y="0"/>
                </a:lnTo>
                <a:lnTo>
                  <a:pt x="12192000" y="520936"/>
                </a:lnTo>
                <a:lnTo>
                  <a:pt x="0" y="520936"/>
                </a:lnTo>
                <a:lnTo>
                  <a:pt x="0" y="0"/>
                </a:lnTo>
                <a:close/>
              </a:path>
            </a:pathLst>
          </a:cu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6" name="Parallelogram 5">
            <a:extLst>
              <a:ext uri="{FF2B5EF4-FFF2-40B4-BE49-F238E27FC236}">
                <a16:creationId xmlns:a16="http://schemas.microsoft.com/office/drawing/2014/main" id="{8A162E46-AFAD-E846-BF5C-F20FF11EA0EF}"/>
              </a:ext>
            </a:extLst>
          </p:cNvPr>
          <p:cNvSpPr/>
          <p:nvPr/>
        </p:nvSpPr>
        <p:spPr>
          <a:xfrm>
            <a:off x="11793977" y="6479366"/>
            <a:ext cx="397211" cy="384048"/>
          </a:xfrm>
          <a:prstGeom prst="parallelogram">
            <a:avLst>
              <a:gd name="adj" fmla="val 65219"/>
            </a:avLst>
          </a:prstGeom>
          <a:solidFill>
            <a:srgbClr val="F0A6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CB9D49A6-86F7-B744-828A-D7C1D9D15D8C}"/>
              </a:ext>
            </a:extLst>
          </p:cNvPr>
          <p:cNvSpPr txBox="1"/>
          <p:nvPr/>
        </p:nvSpPr>
        <p:spPr>
          <a:xfrm>
            <a:off x="367748" y="6477000"/>
            <a:ext cx="11379492" cy="369332"/>
          </a:xfrm>
          <a:prstGeom prst="rect">
            <a:avLst/>
          </a:prstGeom>
          <a:noFill/>
        </p:spPr>
        <p:txBody>
          <a:bodyPr wrap="square" rtlCol="0">
            <a:spAutoFit/>
          </a:bodyPr>
          <a:lstStyle/>
          <a:p>
            <a:pPr algn="r"/>
            <a:r>
              <a:rPr lang="en-US" dirty="0">
                <a:solidFill>
                  <a:schemeClr val="bg1"/>
                </a:solidFill>
                <a:latin typeface="Century Gothic" panose="020B0502020202020204" pitchFamily="34" charset="0"/>
              </a:rPr>
              <a:t>PROJECT LAUNCH POWERPOINT CHECKLIST TEMPLATE  |   TABLE OF CONTENTS</a:t>
            </a:r>
            <a:endParaRPr lang="en-US" dirty="0">
              <a:solidFill>
                <a:schemeClr val="bg1"/>
              </a:solidFill>
              <a:latin typeface="Century Gothic" panose="020B0502020202020204" pitchFamily="34" charset="0"/>
              <a:ea typeface="Arial" charset="0"/>
              <a:cs typeface="Arial" charset="0"/>
            </a:endParaRPr>
          </a:p>
        </p:txBody>
      </p:sp>
      <p:sp>
        <p:nvSpPr>
          <p:cNvPr id="3" name="TextBox 2">
            <a:extLst>
              <a:ext uri="{FF2B5EF4-FFF2-40B4-BE49-F238E27FC236}">
                <a16:creationId xmlns:a16="http://schemas.microsoft.com/office/drawing/2014/main" id="{BCE760FD-6E50-FD4F-B597-7E228EDE51FD}"/>
              </a:ext>
            </a:extLst>
          </p:cNvPr>
          <p:cNvSpPr txBox="1"/>
          <p:nvPr/>
        </p:nvSpPr>
        <p:spPr>
          <a:xfrm>
            <a:off x="367748" y="248400"/>
            <a:ext cx="4161717" cy="584775"/>
          </a:xfrm>
          <a:prstGeom prst="rect">
            <a:avLst/>
          </a:prstGeom>
          <a:noFill/>
        </p:spPr>
        <p:txBody>
          <a:bodyPr wrap="none" rtlCol="0">
            <a:spAutoFit/>
          </a:bodyPr>
          <a:lstStyle/>
          <a:p>
            <a:r>
              <a:rPr lang="en-US" sz="3200" dirty="0">
                <a:solidFill>
                  <a:schemeClr val="tx1">
                    <a:lumMod val="65000"/>
                    <a:lumOff val="35000"/>
                  </a:schemeClr>
                </a:solidFill>
                <a:latin typeface="Century Gothic" panose="020B0502020202020204" pitchFamily="34" charset="0"/>
              </a:rPr>
              <a:t>TABLE OF CONTENTS</a:t>
            </a:r>
          </a:p>
        </p:txBody>
      </p:sp>
      <p:sp>
        <p:nvSpPr>
          <p:cNvPr id="40" name="TextBox 39">
            <a:extLst>
              <a:ext uri="{FF2B5EF4-FFF2-40B4-BE49-F238E27FC236}">
                <a16:creationId xmlns:a16="http://schemas.microsoft.com/office/drawing/2014/main" id="{3D228105-4E93-5547-9BEF-E95CD9F56261}"/>
              </a:ext>
            </a:extLst>
          </p:cNvPr>
          <p:cNvSpPr txBox="1"/>
          <p:nvPr/>
        </p:nvSpPr>
        <p:spPr>
          <a:xfrm>
            <a:off x="936088" y="1390757"/>
            <a:ext cx="2137124" cy="369332"/>
          </a:xfrm>
          <a:prstGeom prst="rect">
            <a:avLst/>
          </a:prstGeom>
          <a:noFill/>
        </p:spPr>
        <p:txBody>
          <a:bodyPr wrap="none" rtlCol="0" anchor="ctr" anchorCtr="0">
            <a:spAutoFit/>
          </a:bodyPr>
          <a:lstStyle/>
          <a:p>
            <a:r>
              <a:rPr lang="en-US" dirty="0">
                <a:latin typeface="Century Gothic" panose="020B0502020202020204" pitchFamily="34" charset="0"/>
                <a:ea typeface="Montserrat Bold" charset="0"/>
                <a:cs typeface="Montserrat Bold" charset="0"/>
              </a:rPr>
              <a:t>PLANNING PHASE</a:t>
            </a:r>
          </a:p>
        </p:txBody>
      </p:sp>
      <p:sp>
        <p:nvSpPr>
          <p:cNvPr id="42" name="TextBox 41">
            <a:extLst>
              <a:ext uri="{FF2B5EF4-FFF2-40B4-BE49-F238E27FC236}">
                <a16:creationId xmlns:a16="http://schemas.microsoft.com/office/drawing/2014/main" id="{654ED905-7DF4-7E45-815D-8A6F50BD2A35}"/>
              </a:ext>
            </a:extLst>
          </p:cNvPr>
          <p:cNvSpPr txBox="1"/>
          <p:nvPr/>
        </p:nvSpPr>
        <p:spPr>
          <a:xfrm>
            <a:off x="936088" y="2779833"/>
            <a:ext cx="3070224" cy="369332"/>
          </a:xfrm>
          <a:prstGeom prst="rect">
            <a:avLst/>
          </a:prstGeom>
          <a:noFill/>
        </p:spPr>
        <p:txBody>
          <a:bodyPr wrap="square" rtlCol="0" anchor="ctr" anchorCtr="0">
            <a:spAutoFit/>
          </a:bodyPr>
          <a:lstStyle/>
          <a:p>
            <a:r>
              <a:rPr lang="en-US" dirty="0">
                <a:latin typeface="Century Gothic" panose="020B0502020202020204" pitchFamily="34" charset="0"/>
                <a:ea typeface="Montserrat Bold" charset="0"/>
                <a:cs typeface="Montserrat Bold" charset="0"/>
              </a:rPr>
              <a:t>SALES TOOLS</a:t>
            </a:r>
          </a:p>
        </p:txBody>
      </p:sp>
      <p:sp>
        <p:nvSpPr>
          <p:cNvPr id="44" name="TextBox 43">
            <a:hlinkClick r:id="rId4" action="ppaction://hlinksldjump"/>
            <a:extLst>
              <a:ext uri="{FF2B5EF4-FFF2-40B4-BE49-F238E27FC236}">
                <a16:creationId xmlns:a16="http://schemas.microsoft.com/office/drawing/2014/main" id="{FD3A13C4-E78F-724D-BF30-9B4138762961}"/>
              </a:ext>
            </a:extLst>
          </p:cNvPr>
          <p:cNvSpPr txBox="1"/>
          <p:nvPr/>
        </p:nvSpPr>
        <p:spPr>
          <a:xfrm>
            <a:off x="304279" y="2327399"/>
            <a:ext cx="526106" cy="1010533"/>
          </a:xfrm>
          <a:prstGeom prst="rect">
            <a:avLst/>
          </a:prstGeom>
          <a:noFill/>
        </p:spPr>
        <p:txBody>
          <a:bodyPr wrap="none" tIns="320040" rtlCol="0">
            <a:spAutoFit/>
          </a:bodyPr>
          <a:lstStyle/>
          <a:p>
            <a:pPr algn="r">
              <a:lnSpc>
                <a:spcPts val="5000"/>
              </a:lnSpc>
            </a:pPr>
            <a:r>
              <a:rPr lang="en-US" sz="4800" dirty="0">
                <a:solidFill>
                  <a:srgbClr val="002060"/>
                </a:solidFill>
                <a:latin typeface="Century Gothic" panose="020B0502020202020204" pitchFamily="34" charset="0"/>
                <a:ea typeface="Montserrat Light" charset="0"/>
                <a:cs typeface="Montserrat Light" charset="0"/>
              </a:rPr>
              <a:t>2</a:t>
            </a:r>
          </a:p>
        </p:txBody>
      </p:sp>
      <p:sp>
        <p:nvSpPr>
          <p:cNvPr id="45" name="TextBox 44">
            <a:hlinkClick r:id="rId5" action="ppaction://hlinksldjump"/>
            <a:extLst>
              <a:ext uri="{FF2B5EF4-FFF2-40B4-BE49-F238E27FC236}">
                <a16:creationId xmlns:a16="http://schemas.microsoft.com/office/drawing/2014/main" id="{160EF463-7BA4-C140-B281-29D544D6376D}"/>
              </a:ext>
            </a:extLst>
          </p:cNvPr>
          <p:cNvSpPr txBox="1"/>
          <p:nvPr/>
        </p:nvSpPr>
        <p:spPr>
          <a:xfrm>
            <a:off x="304278" y="3663164"/>
            <a:ext cx="526106" cy="1010533"/>
          </a:xfrm>
          <a:prstGeom prst="rect">
            <a:avLst/>
          </a:prstGeom>
          <a:noFill/>
        </p:spPr>
        <p:txBody>
          <a:bodyPr wrap="none" tIns="320040" rtlCol="0">
            <a:spAutoFit/>
          </a:bodyPr>
          <a:lstStyle/>
          <a:p>
            <a:pPr algn="r">
              <a:lnSpc>
                <a:spcPts val="5000"/>
              </a:lnSpc>
            </a:pPr>
            <a:r>
              <a:rPr lang="en-US" sz="4800" dirty="0">
                <a:solidFill>
                  <a:srgbClr val="002060"/>
                </a:solidFill>
                <a:latin typeface="Century Gothic" panose="020B0502020202020204" pitchFamily="34" charset="0"/>
                <a:ea typeface="Montserrat Light" charset="0"/>
                <a:cs typeface="Montserrat Light" charset="0"/>
              </a:rPr>
              <a:t>3</a:t>
            </a:r>
          </a:p>
        </p:txBody>
      </p:sp>
      <p:sp>
        <p:nvSpPr>
          <p:cNvPr id="46" name="TextBox 45">
            <a:hlinkClick r:id="rId6" action="ppaction://hlinksldjump"/>
            <a:extLst>
              <a:ext uri="{FF2B5EF4-FFF2-40B4-BE49-F238E27FC236}">
                <a16:creationId xmlns:a16="http://schemas.microsoft.com/office/drawing/2014/main" id="{92054AB8-EBC5-1047-AD46-31E6D065CA45}"/>
              </a:ext>
            </a:extLst>
          </p:cNvPr>
          <p:cNvSpPr txBox="1"/>
          <p:nvPr/>
        </p:nvSpPr>
        <p:spPr>
          <a:xfrm>
            <a:off x="304278" y="968339"/>
            <a:ext cx="526106" cy="1010533"/>
          </a:xfrm>
          <a:prstGeom prst="rect">
            <a:avLst/>
          </a:prstGeom>
          <a:noFill/>
        </p:spPr>
        <p:txBody>
          <a:bodyPr wrap="none" tIns="320040" rtlCol="0">
            <a:spAutoFit/>
          </a:bodyPr>
          <a:lstStyle/>
          <a:p>
            <a:pPr algn="r">
              <a:lnSpc>
                <a:spcPts val="5000"/>
              </a:lnSpc>
            </a:pPr>
            <a:r>
              <a:rPr lang="en-US" sz="4800" dirty="0">
                <a:solidFill>
                  <a:srgbClr val="002060"/>
                </a:solidFill>
                <a:latin typeface="Century Gothic" panose="020B0502020202020204" pitchFamily="34" charset="0"/>
                <a:ea typeface="Montserrat Light" charset="0"/>
                <a:cs typeface="Montserrat Light" charset="0"/>
              </a:rPr>
              <a:t>1</a:t>
            </a:r>
          </a:p>
        </p:txBody>
      </p:sp>
      <p:sp>
        <p:nvSpPr>
          <p:cNvPr id="47" name="TextBox 46">
            <a:extLst>
              <a:ext uri="{FF2B5EF4-FFF2-40B4-BE49-F238E27FC236}">
                <a16:creationId xmlns:a16="http://schemas.microsoft.com/office/drawing/2014/main" id="{2548BEE3-A974-DC4E-9E9C-1EE7CFD5EF06}"/>
              </a:ext>
            </a:extLst>
          </p:cNvPr>
          <p:cNvSpPr txBox="1"/>
          <p:nvPr/>
        </p:nvSpPr>
        <p:spPr>
          <a:xfrm>
            <a:off x="936088" y="3959012"/>
            <a:ext cx="2502851" cy="646331"/>
          </a:xfrm>
          <a:prstGeom prst="rect">
            <a:avLst/>
          </a:prstGeom>
          <a:noFill/>
        </p:spPr>
        <p:txBody>
          <a:bodyPr wrap="square" rtlCol="0" anchor="ctr" anchorCtr="0">
            <a:spAutoFit/>
          </a:bodyPr>
          <a:lstStyle/>
          <a:p>
            <a:r>
              <a:rPr lang="en-US" dirty="0">
                <a:latin typeface="Century Gothic" panose="020B0502020202020204" pitchFamily="34" charset="0"/>
                <a:ea typeface="Montserrat Bold" charset="0"/>
                <a:cs typeface="Montserrat Bold" charset="0"/>
              </a:rPr>
              <a:t>PRODUCT MARKETING</a:t>
            </a:r>
          </a:p>
        </p:txBody>
      </p:sp>
      <p:sp>
        <p:nvSpPr>
          <p:cNvPr id="49" name="TextBox 48">
            <a:extLst>
              <a:ext uri="{FF2B5EF4-FFF2-40B4-BE49-F238E27FC236}">
                <a16:creationId xmlns:a16="http://schemas.microsoft.com/office/drawing/2014/main" id="{96E0CE3B-1B24-344F-9D20-0D3E26721F3A}"/>
              </a:ext>
            </a:extLst>
          </p:cNvPr>
          <p:cNvSpPr txBox="1"/>
          <p:nvPr/>
        </p:nvSpPr>
        <p:spPr>
          <a:xfrm>
            <a:off x="5013485" y="2769442"/>
            <a:ext cx="2741390" cy="369332"/>
          </a:xfrm>
          <a:prstGeom prst="rect">
            <a:avLst/>
          </a:prstGeom>
          <a:noFill/>
        </p:spPr>
        <p:txBody>
          <a:bodyPr wrap="square" rtlCol="0" anchor="ctr" anchorCtr="0">
            <a:spAutoFit/>
          </a:bodyPr>
          <a:lstStyle/>
          <a:p>
            <a:r>
              <a:rPr lang="en-US" dirty="0">
                <a:latin typeface="Century Gothic" panose="020B0502020202020204" pitchFamily="34" charset="0"/>
                <a:ea typeface="Montserrat Bold" charset="0"/>
                <a:cs typeface="Montserrat Bold" charset="0"/>
              </a:rPr>
              <a:t>PRODUCT RELEASE</a:t>
            </a:r>
          </a:p>
        </p:txBody>
      </p:sp>
      <p:sp>
        <p:nvSpPr>
          <p:cNvPr id="55" name="TextBox 54">
            <a:hlinkClick r:id="rId4" action="ppaction://hlinksldjump"/>
            <a:extLst>
              <a:ext uri="{FF2B5EF4-FFF2-40B4-BE49-F238E27FC236}">
                <a16:creationId xmlns:a16="http://schemas.microsoft.com/office/drawing/2014/main" id="{86746B7D-B52D-4941-A37D-E63B673D5DEE}"/>
              </a:ext>
            </a:extLst>
          </p:cNvPr>
          <p:cNvSpPr txBox="1"/>
          <p:nvPr/>
        </p:nvSpPr>
        <p:spPr>
          <a:xfrm>
            <a:off x="4381675" y="2346232"/>
            <a:ext cx="526106" cy="1010533"/>
          </a:xfrm>
          <a:prstGeom prst="rect">
            <a:avLst/>
          </a:prstGeom>
          <a:noFill/>
        </p:spPr>
        <p:txBody>
          <a:bodyPr wrap="none" tIns="320040" rtlCol="0">
            <a:spAutoFit/>
          </a:bodyPr>
          <a:lstStyle/>
          <a:p>
            <a:pPr algn="r">
              <a:lnSpc>
                <a:spcPts val="5000"/>
              </a:lnSpc>
            </a:pPr>
            <a:r>
              <a:rPr lang="en-US" sz="4800" dirty="0">
                <a:solidFill>
                  <a:srgbClr val="002060"/>
                </a:solidFill>
                <a:latin typeface="Century Gothic" panose="020B0502020202020204" pitchFamily="34" charset="0"/>
                <a:ea typeface="Montserrat Light" charset="0"/>
                <a:cs typeface="Montserrat Light" charset="0"/>
              </a:rPr>
              <a:t>5</a:t>
            </a:r>
          </a:p>
        </p:txBody>
      </p:sp>
      <p:sp>
        <p:nvSpPr>
          <p:cNvPr id="64" name="TextBox 63">
            <a:hlinkClick r:id="rId7" action="ppaction://hlinksldjump"/>
            <a:extLst>
              <a:ext uri="{FF2B5EF4-FFF2-40B4-BE49-F238E27FC236}">
                <a16:creationId xmlns:a16="http://schemas.microsoft.com/office/drawing/2014/main" id="{D29DD01A-13BF-744A-9B64-9D86AC88EDDE}"/>
              </a:ext>
            </a:extLst>
          </p:cNvPr>
          <p:cNvSpPr txBox="1"/>
          <p:nvPr/>
        </p:nvSpPr>
        <p:spPr>
          <a:xfrm>
            <a:off x="4381675" y="922949"/>
            <a:ext cx="526106" cy="1010533"/>
          </a:xfrm>
          <a:prstGeom prst="rect">
            <a:avLst/>
          </a:prstGeom>
          <a:noFill/>
        </p:spPr>
        <p:txBody>
          <a:bodyPr wrap="none" tIns="320040" rtlCol="0">
            <a:spAutoFit/>
          </a:bodyPr>
          <a:lstStyle/>
          <a:p>
            <a:pPr algn="r">
              <a:lnSpc>
                <a:spcPts val="5000"/>
              </a:lnSpc>
            </a:pPr>
            <a:r>
              <a:rPr lang="en-US" sz="4800" dirty="0">
                <a:solidFill>
                  <a:srgbClr val="002060"/>
                </a:solidFill>
                <a:latin typeface="Century Gothic" panose="020B0502020202020204" pitchFamily="34" charset="0"/>
                <a:ea typeface="Montserrat Light" charset="0"/>
                <a:cs typeface="Montserrat Light" charset="0"/>
              </a:rPr>
              <a:t>4</a:t>
            </a:r>
          </a:p>
        </p:txBody>
      </p:sp>
      <p:sp>
        <p:nvSpPr>
          <p:cNvPr id="65" name="TextBox 64">
            <a:extLst>
              <a:ext uri="{FF2B5EF4-FFF2-40B4-BE49-F238E27FC236}">
                <a16:creationId xmlns:a16="http://schemas.microsoft.com/office/drawing/2014/main" id="{DCAE84B5-A598-8941-B4AD-51887AC426D8}"/>
              </a:ext>
            </a:extLst>
          </p:cNvPr>
          <p:cNvSpPr txBox="1"/>
          <p:nvPr/>
        </p:nvSpPr>
        <p:spPr>
          <a:xfrm>
            <a:off x="5013485" y="1405259"/>
            <a:ext cx="2741390" cy="369332"/>
          </a:xfrm>
          <a:prstGeom prst="rect">
            <a:avLst/>
          </a:prstGeom>
          <a:noFill/>
        </p:spPr>
        <p:txBody>
          <a:bodyPr wrap="square" rtlCol="0" anchor="ctr" anchorCtr="0">
            <a:spAutoFit/>
          </a:bodyPr>
          <a:lstStyle/>
          <a:p>
            <a:r>
              <a:rPr lang="en-US" dirty="0">
                <a:latin typeface="Century Gothic" panose="020B0502020202020204" pitchFamily="34" charset="0"/>
                <a:ea typeface="Montserrat Bold" charset="0"/>
                <a:cs typeface="Montserrat Bold" charset="0"/>
              </a:rPr>
              <a:t>SOCIAL</a:t>
            </a:r>
          </a:p>
        </p:txBody>
      </p:sp>
    </p:spTree>
    <p:extLst>
      <p:ext uri="{BB962C8B-B14F-4D97-AF65-F5344CB8AC3E}">
        <p14:creationId xmlns:p14="http://schemas.microsoft.com/office/powerpoint/2010/main" val="1179924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781586" y="6477000"/>
            <a:ext cx="8283455" cy="369332"/>
          </a:xfrm>
          <a:prstGeom prst="rect">
            <a:avLst/>
          </a:prstGeom>
          <a:noFill/>
        </p:spPr>
        <p:txBody>
          <a:bodyPr wrap="square" rtlCol="0">
            <a:spAutoFit/>
          </a:bodyPr>
          <a:lstStyle/>
          <a:p>
            <a:pPr algn="r"/>
            <a:r>
              <a:rPr lang="en-US" b="1" dirty="0">
                <a:solidFill>
                  <a:schemeClr val="bg1"/>
                </a:solidFill>
                <a:latin typeface="Century Gothic" panose="020B0502020202020204" pitchFamily="34" charset="0"/>
                <a:ea typeface="Arial" charset="0"/>
                <a:cs typeface="Arial" charset="0"/>
              </a:rPr>
              <a:t>PROJECT REPORT</a:t>
            </a:r>
          </a:p>
        </p:txBody>
      </p:sp>
      <p:sp>
        <p:nvSpPr>
          <p:cNvPr id="38" name="TextBox 37">
            <a:extLst>
              <a:ext uri="{FF2B5EF4-FFF2-40B4-BE49-F238E27FC236}">
                <a16:creationId xmlns:a16="http://schemas.microsoft.com/office/drawing/2014/main" id="{A6C4B9E8-80D7-0E4C-98A0-080138C4551C}"/>
              </a:ext>
            </a:extLst>
          </p:cNvPr>
          <p:cNvSpPr txBox="1"/>
          <p:nvPr/>
        </p:nvSpPr>
        <p:spPr>
          <a:xfrm>
            <a:off x="367747" y="209758"/>
            <a:ext cx="3121367" cy="461665"/>
          </a:xfrm>
          <a:prstGeom prst="rect">
            <a:avLst/>
          </a:prstGeom>
          <a:noFill/>
        </p:spPr>
        <p:txBody>
          <a:bodyPr wrap="none" rtlCol="0">
            <a:spAutoFit/>
          </a:bodyPr>
          <a:lstStyle/>
          <a:p>
            <a:r>
              <a:rPr lang="en-US" sz="2400" dirty="0">
                <a:solidFill>
                  <a:schemeClr val="tx1">
                    <a:lumMod val="65000"/>
                    <a:lumOff val="35000"/>
                  </a:schemeClr>
                </a:solidFill>
                <a:latin typeface="Century Gothic" panose="020B0502020202020204" pitchFamily="34" charset="0"/>
              </a:rPr>
              <a:t>1. PLANNING PHASE</a:t>
            </a:r>
          </a:p>
        </p:txBody>
      </p:sp>
      <p:sp>
        <p:nvSpPr>
          <p:cNvPr id="5" name="Rectangle 7">
            <a:extLst>
              <a:ext uri="{FF2B5EF4-FFF2-40B4-BE49-F238E27FC236}">
                <a16:creationId xmlns:a16="http://schemas.microsoft.com/office/drawing/2014/main" id="{CF8312F4-008A-8B46-B9CC-E4456F84C996}"/>
              </a:ext>
            </a:extLst>
          </p:cNvPr>
          <p:cNvSpPr/>
          <p:nvPr/>
        </p:nvSpPr>
        <p:spPr>
          <a:xfrm>
            <a:off x="0" y="6479366"/>
            <a:ext cx="12192000" cy="384048"/>
          </a:xfrm>
          <a:custGeom>
            <a:avLst/>
            <a:gdLst>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 name="connsiteX0" fmla="*/ 0 w 12192000"/>
              <a:gd name="connsiteY0" fmla="*/ 3171 h 524107"/>
              <a:gd name="connsiteX1" fmla="*/ 1105457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6887 h 527823"/>
              <a:gd name="connsiteX1" fmla="*/ 11054576 w 12192000"/>
              <a:gd name="connsiteY1" fmla="*/ 3716 h 527823"/>
              <a:gd name="connsiteX2" fmla="*/ 11288751 w 12192000"/>
              <a:gd name="connsiteY2" fmla="*/ 0 h 527823"/>
              <a:gd name="connsiteX3" fmla="*/ 12192000 w 12192000"/>
              <a:gd name="connsiteY3" fmla="*/ 6887 h 527823"/>
              <a:gd name="connsiteX4" fmla="*/ 12192000 w 12192000"/>
              <a:gd name="connsiteY4" fmla="*/ 527823 h 527823"/>
              <a:gd name="connsiteX5" fmla="*/ 0 w 12192000"/>
              <a:gd name="connsiteY5" fmla="*/ 527823 h 527823"/>
              <a:gd name="connsiteX6" fmla="*/ 0 w 12192000"/>
              <a:gd name="connsiteY6" fmla="*/ 6887 h 527823"/>
              <a:gd name="connsiteX0" fmla="*/ 0 w 12192000"/>
              <a:gd name="connsiteY0" fmla="*/ 6887 h 527823"/>
              <a:gd name="connsiteX1" fmla="*/ 11054576 w 12192000"/>
              <a:gd name="connsiteY1" fmla="*/ 3716 h 527823"/>
              <a:gd name="connsiteX2" fmla="*/ 11288751 w 12192000"/>
              <a:gd name="connsiteY2" fmla="*/ 0 h 527823"/>
              <a:gd name="connsiteX3" fmla="*/ 11508059 w 12192000"/>
              <a:gd name="connsiteY3" fmla="*/ 7434 h 527823"/>
              <a:gd name="connsiteX4" fmla="*/ 12192000 w 12192000"/>
              <a:gd name="connsiteY4" fmla="*/ 6887 h 527823"/>
              <a:gd name="connsiteX5" fmla="*/ 12192000 w 12192000"/>
              <a:gd name="connsiteY5" fmla="*/ 527823 h 527823"/>
              <a:gd name="connsiteX6" fmla="*/ 0 w 12192000"/>
              <a:gd name="connsiteY6" fmla="*/ 527823 h 527823"/>
              <a:gd name="connsiteX7" fmla="*/ 0 w 12192000"/>
              <a:gd name="connsiteY7" fmla="*/ 6887 h 527823"/>
              <a:gd name="connsiteX0" fmla="*/ 0 w 12192000"/>
              <a:gd name="connsiteY0" fmla="*/ 3171 h 524107"/>
              <a:gd name="connsiteX1" fmla="*/ 11054576 w 12192000"/>
              <a:gd name="connsiteY1" fmla="*/ 0 h 524107"/>
              <a:gd name="connsiteX2" fmla="*/ 11296185 w 12192000"/>
              <a:gd name="connsiteY2" fmla="*/ 159836 h 524107"/>
              <a:gd name="connsiteX3" fmla="*/ 11508059 w 12192000"/>
              <a:gd name="connsiteY3" fmla="*/ 3718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710 h 524646"/>
              <a:gd name="connsiteX1" fmla="*/ 11054576 w 12192000"/>
              <a:gd name="connsiteY1" fmla="*/ 539 h 524646"/>
              <a:gd name="connsiteX2" fmla="*/ 11296185 w 12192000"/>
              <a:gd name="connsiteY2" fmla="*/ 160375 h 524646"/>
              <a:gd name="connsiteX3" fmla="*/ 11784284 w 12192000"/>
              <a:gd name="connsiteY3" fmla="*/ 0 h 524646"/>
              <a:gd name="connsiteX4" fmla="*/ 12192000 w 12192000"/>
              <a:gd name="connsiteY4" fmla="*/ 3710 h 524646"/>
              <a:gd name="connsiteX5" fmla="*/ 12192000 w 12192000"/>
              <a:gd name="connsiteY5" fmla="*/ 524646 h 524646"/>
              <a:gd name="connsiteX6" fmla="*/ 0 w 12192000"/>
              <a:gd name="connsiteY6" fmla="*/ 524646 h 524646"/>
              <a:gd name="connsiteX7" fmla="*/ 0 w 12192000"/>
              <a:gd name="connsiteY7" fmla="*/ 3710 h 524646"/>
              <a:gd name="connsiteX0" fmla="*/ 0 w 12192000"/>
              <a:gd name="connsiteY0" fmla="*/ 3171 h 524107"/>
              <a:gd name="connsiteX1" fmla="*/ 11054576 w 12192000"/>
              <a:gd name="connsiteY1" fmla="*/ 0 h 524107"/>
              <a:gd name="connsiteX2" fmla="*/ 11296185 w 12192000"/>
              <a:gd name="connsiteY2" fmla="*/ 159836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054576 w 12192000"/>
              <a:gd name="connsiteY1" fmla="*/ 0 h 524107"/>
              <a:gd name="connsiteX2" fmla="*/ 11626385 w 12192000"/>
              <a:gd name="connsiteY2" fmla="*/ 138547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626385 w 12192000"/>
              <a:gd name="connsiteY2" fmla="*/ 138547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626385 w 12192000"/>
              <a:gd name="connsiteY2" fmla="*/ 172609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825559 w 12192000"/>
              <a:gd name="connsiteY2" fmla="*/ 3719 h 524107"/>
              <a:gd name="connsiteX3" fmla="*/ 12192000 w 12192000"/>
              <a:gd name="connsiteY3" fmla="*/ 3171 h 524107"/>
              <a:gd name="connsiteX4" fmla="*/ 12192000 w 12192000"/>
              <a:gd name="connsiteY4" fmla="*/ 524107 h 524107"/>
              <a:gd name="connsiteX5" fmla="*/ 0 w 12192000"/>
              <a:gd name="connsiteY5" fmla="*/ 524107 h 524107"/>
              <a:gd name="connsiteX6" fmla="*/ 0 w 12192000"/>
              <a:gd name="connsiteY6" fmla="*/ 3171 h 524107"/>
              <a:gd name="connsiteX0" fmla="*/ 0 w 12192000"/>
              <a:gd name="connsiteY0" fmla="*/ 3171 h 524107"/>
              <a:gd name="connsiteX1" fmla="*/ 1142922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520936">
                <a:moveTo>
                  <a:pt x="0" y="0"/>
                </a:moveTo>
                <a:lnTo>
                  <a:pt x="12192000" y="0"/>
                </a:lnTo>
                <a:lnTo>
                  <a:pt x="12192000" y="520936"/>
                </a:lnTo>
                <a:lnTo>
                  <a:pt x="0" y="520936"/>
                </a:lnTo>
                <a:lnTo>
                  <a:pt x="0" y="0"/>
                </a:lnTo>
                <a:close/>
              </a:path>
            </a:pathLst>
          </a:cu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6" name="Parallelogram 5">
            <a:extLst>
              <a:ext uri="{FF2B5EF4-FFF2-40B4-BE49-F238E27FC236}">
                <a16:creationId xmlns:a16="http://schemas.microsoft.com/office/drawing/2014/main" id="{8A162E46-AFAD-E846-BF5C-F20FF11EA0EF}"/>
              </a:ext>
            </a:extLst>
          </p:cNvPr>
          <p:cNvSpPr/>
          <p:nvPr/>
        </p:nvSpPr>
        <p:spPr>
          <a:xfrm>
            <a:off x="11793977" y="6479366"/>
            <a:ext cx="397211" cy="384048"/>
          </a:xfrm>
          <a:prstGeom prst="parallelogram">
            <a:avLst>
              <a:gd name="adj" fmla="val 65219"/>
            </a:avLst>
          </a:prstGeom>
          <a:solidFill>
            <a:srgbClr val="F0A6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CB9D49A6-86F7-B744-828A-D7C1D9D15D8C}"/>
              </a:ext>
            </a:extLst>
          </p:cNvPr>
          <p:cNvSpPr txBox="1"/>
          <p:nvPr/>
        </p:nvSpPr>
        <p:spPr>
          <a:xfrm>
            <a:off x="4800046" y="6477000"/>
            <a:ext cx="6947194" cy="369332"/>
          </a:xfrm>
          <a:prstGeom prst="rect">
            <a:avLst/>
          </a:prstGeom>
          <a:noFill/>
        </p:spPr>
        <p:txBody>
          <a:bodyPr wrap="square" rtlCol="0">
            <a:spAutoFit/>
          </a:bodyPr>
          <a:lstStyle/>
          <a:p>
            <a:pPr algn="r"/>
            <a:r>
              <a:rPr lang="en-US" dirty="0">
                <a:solidFill>
                  <a:schemeClr val="bg1"/>
                </a:solidFill>
                <a:latin typeface="Century Gothic" panose="020B0502020202020204" pitchFamily="34" charset="0"/>
                <a:ea typeface="Arial" charset="0"/>
                <a:cs typeface="Arial" charset="0"/>
              </a:rPr>
              <a:t>PLANNING PHASE</a:t>
            </a:r>
          </a:p>
        </p:txBody>
      </p:sp>
      <p:graphicFrame>
        <p:nvGraphicFramePr>
          <p:cNvPr id="2" name="Table 1">
            <a:extLst>
              <a:ext uri="{FF2B5EF4-FFF2-40B4-BE49-F238E27FC236}">
                <a16:creationId xmlns:a16="http://schemas.microsoft.com/office/drawing/2014/main" id="{F7B7CF76-70E0-4D11-89DB-86A687FB5409}"/>
              </a:ext>
            </a:extLst>
          </p:cNvPr>
          <p:cNvGraphicFramePr>
            <a:graphicFrameLocks noGrp="1"/>
          </p:cNvGraphicFramePr>
          <p:nvPr>
            <p:extLst>
              <p:ext uri="{D42A27DB-BD31-4B8C-83A1-F6EECF244321}">
                <p14:modId xmlns:p14="http://schemas.microsoft.com/office/powerpoint/2010/main" val="3947681988"/>
              </p:ext>
            </p:extLst>
          </p:nvPr>
        </p:nvGraphicFramePr>
        <p:xfrm>
          <a:off x="472965" y="748861"/>
          <a:ext cx="10972800" cy="5001710"/>
        </p:xfrm>
        <a:graphic>
          <a:graphicData uri="http://schemas.openxmlformats.org/drawingml/2006/table">
            <a:tbl>
              <a:tblPr>
                <a:tableStyleId>{5C22544A-7EE6-4342-B048-85BDC9FD1C3A}</a:tableStyleId>
              </a:tblPr>
              <a:tblGrid>
                <a:gridCol w="2286000">
                  <a:extLst>
                    <a:ext uri="{9D8B030D-6E8A-4147-A177-3AD203B41FA5}">
                      <a16:colId xmlns:a16="http://schemas.microsoft.com/office/drawing/2014/main" val="753917027"/>
                    </a:ext>
                  </a:extLst>
                </a:gridCol>
                <a:gridCol w="7315200">
                  <a:extLst>
                    <a:ext uri="{9D8B030D-6E8A-4147-A177-3AD203B41FA5}">
                      <a16:colId xmlns:a16="http://schemas.microsoft.com/office/drawing/2014/main" val="3513882728"/>
                    </a:ext>
                  </a:extLst>
                </a:gridCol>
                <a:gridCol w="1371600">
                  <a:extLst>
                    <a:ext uri="{9D8B030D-6E8A-4147-A177-3AD203B41FA5}">
                      <a16:colId xmlns:a16="http://schemas.microsoft.com/office/drawing/2014/main" val="463280040"/>
                    </a:ext>
                  </a:extLst>
                </a:gridCol>
              </a:tblGrid>
              <a:tr h="457200">
                <a:tc>
                  <a:txBody>
                    <a:bodyPr/>
                    <a:lstStyle/>
                    <a:p>
                      <a:pPr algn="l" fontAlgn="ctr"/>
                      <a:r>
                        <a:rPr lang="en-US" sz="1100" b="1" i="0" u="none" strike="noStrike" dirty="0">
                          <a:solidFill>
                            <a:schemeClr val="bg1"/>
                          </a:solidFill>
                          <a:effectLst/>
                          <a:latin typeface="Century Gothic" panose="020B0502020202020204" pitchFamily="34" charset="0"/>
                        </a:rPr>
                        <a:t>TASK NAME</a:t>
                      </a:r>
                    </a:p>
                  </a:txBody>
                  <a:tcPr marL="85725" marR="9525" marT="9525" marB="0" anchor="ctr">
                    <a:solidFill>
                      <a:schemeClr val="tx2">
                        <a:lumMod val="50000"/>
                      </a:schemeClr>
                    </a:solidFill>
                  </a:tcPr>
                </a:tc>
                <a:tc>
                  <a:txBody>
                    <a:bodyPr/>
                    <a:lstStyle/>
                    <a:p>
                      <a:pPr algn="l" fontAlgn="ctr"/>
                      <a:r>
                        <a:rPr lang="en-US" sz="1100" b="1" i="0" u="none" strike="noStrike" dirty="0">
                          <a:solidFill>
                            <a:schemeClr val="bg1"/>
                          </a:solidFill>
                          <a:effectLst/>
                          <a:latin typeface="Century Gothic" panose="020B0502020202020204" pitchFamily="34" charset="0"/>
                        </a:rPr>
                        <a:t>DESCRIPTION</a:t>
                      </a:r>
                    </a:p>
                  </a:txBody>
                  <a:tcPr marL="85725" marR="9525" marT="9525" marB="0" anchor="ctr">
                    <a:solidFill>
                      <a:schemeClr val="tx2">
                        <a:lumMod val="50000"/>
                      </a:schemeClr>
                    </a:solidFill>
                  </a:tcPr>
                </a:tc>
                <a:tc>
                  <a:txBody>
                    <a:bodyPr/>
                    <a:lstStyle/>
                    <a:p>
                      <a:pPr algn="l" fontAlgn="ctr"/>
                      <a:r>
                        <a:rPr lang="en-US" sz="1100" b="1" i="0" u="none" strike="noStrike" dirty="0">
                          <a:solidFill>
                            <a:schemeClr val="bg1"/>
                          </a:solidFill>
                          <a:effectLst/>
                          <a:latin typeface="Century Gothic" panose="020B0502020202020204" pitchFamily="34" charset="0"/>
                        </a:rPr>
                        <a:t>STATUS</a:t>
                      </a:r>
                    </a:p>
                  </a:txBody>
                  <a:tcPr marL="85725" marR="9525" marT="9525" marB="0" anchor="ctr">
                    <a:solidFill>
                      <a:schemeClr val="tx2">
                        <a:lumMod val="50000"/>
                      </a:schemeClr>
                    </a:solidFill>
                  </a:tcPr>
                </a:tc>
                <a:extLst>
                  <a:ext uri="{0D108BD9-81ED-4DB2-BD59-A6C34878D82A}">
                    <a16:rowId xmlns:a16="http://schemas.microsoft.com/office/drawing/2014/main" val="2028175581"/>
                  </a:ext>
                </a:extLst>
              </a:tr>
              <a:tr h="908902">
                <a:tc>
                  <a:txBody>
                    <a:bodyPr/>
                    <a:lstStyle/>
                    <a:p>
                      <a:pPr algn="l" fontAlgn="ctr"/>
                      <a:r>
                        <a:rPr lang="en-US" sz="1100" b="0" i="0" u="none" strike="noStrike" dirty="0">
                          <a:solidFill>
                            <a:srgbClr val="000000"/>
                          </a:solidFill>
                          <a:effectLst/>
                          <a:latin typeface="Century Gothic" panose="020B0502020202020204" pitchFamily="34" charset="0"/>
                        </a:rPr>
                        <a:t>Planning Phase</a:t>
                      </a:r>
                    </a:p>
                  </a:txBody>
                  <a:tcPr marL="85725" marR="9525" marT="9525" marB="0" anchor="ctr">
                    <a:solidFill>
                      <a:schemeClr val="tx2">
                        <a:lumMod val="20000"/>
                        <a:lumOff val="80000"/>
                      </a:schemeClr>
                    </a:solidFill>
                  </a:tcPr>
                </a:tc>
                <a:tc>
                  <a:txBody>
                    <a:bodyPr/>
                    <a:lstStyle/>
                    <a:p>
                      <a:pPr algn="l" fontAlgn="ct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bg2"/>
                    </a:solidFill>
                  </a:tcPr>
                </a:tc>
                <a:tc>
                  <a:txBody>
                    <a:bodyPr/>
                    <a:lstStyle/>
                    <a:p>
                      <a:pPr algn="l" fontAlgn="ctr"/>
                      <a:r>
                        <a:rPr lang="en-US" sz="1100" u="none" strike="noStrike" dirty="0">
                          <a:effectLst/>
                          <a:latin typeface="Century Gothic" panose="020B0502020202020204" pitchFamily="34" charset="0"/>
                        </a:rPr>
                        <a:t>Complete</a:t>
                      </a:r>
                    </a:p>
                  </a:txBody>
                  <a:tcPr marL="85725" marR="9525" marT="9525" marB="0" anchor="ctr">
                    <a:solidFill>
                      <a:srgbClr val="00B050"/>
                    </a:solidFill>
                  </a:tcPr>
                </a:tc>
                <a:extLst>
                  <a:ext uri="{0D108BD9-81ED-4DB2-BD59-A6C34878D82A}">
                    <a16:rowId xmlns:a16="http://schemas.microsoft.com/office/drawing/2014/main" val="3164627573"/>
                  </a:ext>
                </a:extLst>
              </a:tr>
              <a:tr h="908902">
                <a:tc>
                  <a:txBody>
                    <a:bodyPr/>
                    <a:lstStyle/>
                    <a:p>
                      <a:pPr algn="l" fontAlgn="ctr"/>
                      <a:r>
                        <a:rPr lang="en-US" sz="1100" u="none" strike="noStrike" dirty="0">
                          <a:effectLst/>
                          <a:latin typeface="Century Gothic" panose="020B0502020202020204" pitchFamily="34" charset="0"/>
                        </a:rPr>
                        <a:t>Market Requirements Definition</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tx2">
                        <a:lumMod val="20000"/>
                        <a:lumOff val="80000"/>
                      </a:schemeClr>
                    </a:solidFill>
                  </a:tcPr>
                </a:tc>
                <a:tc>
                  <a:txBody>
                    <a:bodyPr/>
                    <a:lstStyle/>
                    <a:p>
                      <a:pPr algn="l" fontAlgn="ct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bg2"/>
                    </a:solidFill>
                  </a:tcPr>
                </a:tc>
                <a:tc>
                  <a:txBody>
                    <a:bodyPr/>
                    <a:lstStyle/>
                    <a:p>
                      <a:pPr algn="l" fontAlgn="ctr"/>
                      <a:r>
                        <a:rPr lang="en-US" sz="1100" u="none" strike="noStrike" dirty="0">
                          <a:effectLst/>
                          <a:latin typeface="Century Gothic" panose="020B0502020202020204" pitchFamily="34" charset="0"/>
                        </a:rPr>
                        <a:t>In Progress</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rgbClr val="92D050"/>
                    </a:solidFill>
                  </a:tcPr>
                </a:tc>
                <a:extLst>
                  <a:ext uri="{0D108BD9-81ED-4DB2-BD59-A6C34878D82A}">
                    <a16:rowId xmlns:a16="http://schemas.microsoft.com/office/drawing/2014/main" val="3053290328"/>
                  </a:ext>
                </a:extLst>
              </a:tr>
              <a:tr h="908902">
                <a:tc>
                  <a:txBody>
                    <a:bodyPr/>
                    <a:lstStyle/>
                    <a:p>
                      <a:pPr algn="l" fontAlgn="ctr"/>
                      <a:r>
                        <a:rPr lang="en-US" sz="1100" u="none" strike="noStrike" dirty="0">
                          <a:effectLst/>
                          <a:latin typeface="Century Gothic" panose="020B0502020202020204" pitchFamily="34" charset="0"/>
                        </a:rPr>
                        <a:t>Business Case</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tx2">
                        <a:lumMod val="20000"/>
                        <a:lumOff val="80000"/>
                      </a:schemeClr>
                    </a:solidFill>
                  </a:tcPr>
                </a:tc>
                <a:tc>
                  <a:txBody>
                    <a:bodyPr/>
                    <a:lstStyle/>
                    <a:p>
                      <a:pPr algn="l" fontAlgn="ct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bg2"/>
                    </a:solidFill>
                  </a:tcPr>
                </a:tc>
                <a:tc>
                  <a:txBody>
                    <a:bodyPr/>
                    <a:lstStyle/>
                    <a:p>
                      <a:pPr algn="l" fontAlgn="ctr"/>
                      <a:r>
                        <a:rPr lang="en-US" sz="1100" u="none" strike="noStrike" dirty="0">
                          <a:effectLst/>
                          <a:latin typeface="Century Gothic" panose="020B0502020202020204" pitchFamily="34" charset="0"/>
                        </a:rPr>
                        <a:t>On Hold</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bg2">
                        <a:lumMod val="75000"/>
                      </a:schemeClr>
                    </a:solidFill>
                  </a:tcPr>
                </a:tc>
                <a:extLst>
                  <a:ext uri="{0D108BD9-81ED-4DB2-BD59-A6C34878D82A}">
                    <a16:rowId xmlns:a16="http://schemas.microsoft.com/office/drawing/2014/main" val="1486483173"/>
                  </a:ext>
                </a:extLst>
              </a:tr>
              <a:tr h="908902">
                <a:tc>
                  <a:txBody>
                    <a:bodyPr/>
                    <a:lstStyle/>
                    <a:p>
                      <a:pPr algn="l" fontAlgn="ctr"/>
                      <a:r>
                        <a:rPr lang="en-US" sz="1100" u="none" strike="noStrike" dirty="0">
                          <a:effectLst/>
                          <a:latin typeface="Century Gothic" panose="020B0502020202020204" pitchFamily="34" charset="0"/>
                        </a:rPr>
                        <a:t>Launch Plan</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tx2">
                        <a:lumMod val="20000"/>
                        <a:lumOff val="80000"/>
                      </a:schemeClr>
                    </a:solidFill>
                  </a:tcPr>
                </a:tc>
                <a:tc>
                  <a:txBody>
                    <a:bodyPr/>
                    <a:lstStyle/>
                    <a:p>
                      <a:pPr algn="l" fontAlgn="ct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bg2"/>
                    </a:solidFill>
                  </a:tcPr>
                </a:tc>
                <a:tc>
                  <a:txBody>
                    <a:bodyPr/>
                    <a:lstStyle/>
                    <a:p>
                      <a:pPr algn="l" fontAlgn="ctr"/>
                      <a:r>
                        <a:rPr lang="en-US" sz="1100" u="none" strike="noStrike" dirty="0">
                          <a:effectLst/>
                          <a:latin typeface="Century Gothic" panose="020B0502020202020204" pitchFamily="34" charset="0"/>
                        </a:rPr>
                        <a:t>Overdue</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accent4"/>
                    </a:solidFill>
                  </a:tcPr>
                </a:tc>
                <a:extLst>
                  <a:ext uri="{0D108BD9-81ED-4DB2-BD59-A6C34878D82A}">
                    <a16:rowId xmlns:a16="http://schemas.microsoft.com/office/drawing/2014/main" val="4129017626"/>
                  </a:ext>
                </a:extLst>
              </a:tr>
              <a:tr h="908902">
                <a:tc>
                  <a:txBody>
                    <a:bodyPr/>
                    <a:lstStyle/>
                    <a:p>
                      <a:pPr algn="l" fontAlgn="ctr"/>
                      <a:r>
                        <a:rPr lang="en-US" sz="1100" u="none" strike="noStrike" dirty="0">
                          <a:effectLst/>
                          <a:latin typeface="Century Gothic" panose="020B0502020202020204" pitchFamily="34" charset="0"/>
                        </a:rPr>
                        <a:t>Target Metrics</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tx2">
                        <a:lumMod val="20000"/>
                        <a:lumOff val="80000"/>
                      </a:schemeClr>
                    </a:solidFill>
                  </a:tcPr>
                </a:tc>
                <a:tc>
                  <a:txBody>
                    <a:bodyPr/>
                    <a:lstStyle/>
                    <a:p>
                      <a:pPr algn="l" fontAlgn="ct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bg2"/>
                    </a:solidFill>
                  </a:tcPr>
                </a:tc>
                <a:tc>
                  <a:txBody>
                    <a:bodyPr/>
                    <a:lstStyle/>
                    <a:p>
                      <a:pPr algn="l" fontAlgn="ctr"/>
                      <a:r>
                        <a:rPr lang="en-US" sz="1100" u="none" strike="noStrike" dirty="0">
                          <a:effectLst/>
                          <a:latin typeface="Century Gothic" panose="020B0502020202020204" pitchFamily="34" charset="0"/>
                        </a:rPr>
                        <a:t>Needs Review</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rgbClr val="9CF0F0"/>
                    </a:solidFill>
                  </a:tcPr>
                </a:tc>
                <a:extLst>
                  <a:ext uri="{0D108BD9-81ED-4DB2-BD59-A6C34878D82A}">
                    <a16:rowId xmlns:a16="http://schemas.microsoft.com/office/drawing/2014/main" val="104840080"/>
                  </a:ext>
                </a:extLst>
              </a:tr>
            </a:tbl>
          </a:graphicData>
        </a:graphic>
      </p:graphicFrame>
    </p:spTree>
    <p:extLst>
      <p:ext uri="{BB962C8B-B14F-4D97-AF65-F5344CB8AC3E}">
        <p14:creationId xmlns:p14="http://schemas.microsoft.com/office/powerpoint/2010/main" val="3634812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781586" y="6477000"/>
            <a:ext cx="8283455" cy="369332"/>
          </a:xfrm>
          <a:prstGeom prst="rect">
            <a:avLst/>
          </a:prstGeom>
          <a:noFill/>
        </p:spPr>
        <p:txBody>
          <a:bodyPr wrap="square" rtlCol="0">
            <a:spAutoFit/>
          </a:bodyPr>
          <a:lstStyle/>
          <a:p>
            <a:pPr algn="r"/>
            <a:r>
              <a:rPr lang="en-US" b="1" dirty="0">
                <a:solidFill>
                  <a:schemeClr val="bg1"/>
                </a:solidFill>
                <a:latin typeface="Century Gothic" panose="020B0502020202020204" pitchFamily="34" charset="0"/>
                <a:ea typeface="Arial" charset="0"/>
                <a:cs typeface="Arial" charset="0"/>
              </a:rPr>
              <a:t>PROJECT REPORT</a:t>
            </a:r>
          </a:p>
        </p:txBody>
      </p:sp>
      <p:sp>
        <p:nvSpPr>
          <p:cNvPr id="5" name="Rectangle 7">
            <a:extLst>
              <a:ext uri="{FF2B5EF4-FFF2-40B4-BE49-F238E27FC236}">
                <a16:creationId xmlns:a16="http://schemas.microsoft.com/office/drawing/2014/main" id="{CF8312F4-008A-8B46-B9CC-E4456F84C996}"/>
              </a:ext>
            </a:extLst>
          </p:cNvPr>
          <p:cNvSpPr/>
          <p:nvPr/>
        </p:nvSpPr>
        <p:spPr>
          <a:xfrm>
            <a:off x="0" y="6479366"/>
            <a:ext cx="12192000" cy="384048"/>
          </a:xfrm>
          <a:custGeom>
            <a:avLst/>
            <a:gdLst>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 name="connsiteX0" fmla="*/ 0 w 12192000"/>
              <a:gd name="connsiteY0" fmla="*/ 3171 h 524107"/>
              <a:gd name="connsiteX1" fmla="*/ 1105457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6887 h 527823"/>
              <a:gd name="connsiteX1" fmla="*/ 11054576 w 12192000"/>
              <a:gd name="connsiteY1" fmla="*/ 3716 h 527823"/>
              <a:gd name="connsiteX2" fmla="*/ 11288751 w 12192000"/>
              <a:gd name="connsiteY2" fmla="*/ 0 h 527823"/>
              <a:gd name="connsiteX3" fmla="*/ 12192000 w 12192000"/>
              <a:gd name="connsiteY3" fmla="*/ 6887 h 527823"/>
              <a:gd name="connsiteX4" fmla="*/ 12192000 w 12192000"/>
              <a:gd name="connsiteY4" fmla="*/ 527823 h 527823"/>
              <a:gd name="connsiteX5" fmla="*/ 0 w 12192000"/>
              <a:gd name="connsiteY5" fmla="*/ 527823 h 527823"/>
              <a:gd name="connsiteX6" fmla="*/ 0 w 12192000"/>
              <a:gd name="connsiteY6" fmla="*/ 6887 h 527823"/>
              <a:gd name="connsiteX0" fmla="*/ 0 w 12192000"/>
              <a:gd name="connsiteY0" fmla="*/ 6887 h 527823"/>
              <a:gd name="connsiteX1" fmla="*/ 11054576 w 12192000"/>
              <a:gd name="connsiteY1" fmla="*/ 3716 h 527823"/>
              <a:gd name="connsiteX2" fmla="*/ 11288751 w 12192000"/>
              <a:gd name="connsiteY2" fmla="*/ 0 h 527823"/>
              <a:gd name="connsiteX3" fmla="*/ 11508059 w 12192000"/>
              <a:gd name="connsiteY3" fmla="*/ 7434 h 527823"/>
              <a:gd name="connsiteX4" fmla="*/ 12192000 w 12192000"/>
              <a:gd name="connsiteY4" fmla="*/ 6887 h 527823"/>
              <a:gd name="connsiteX5" fmla="*/ 12192000 w 12192000"/>
              <a:gd name="connsiteY5" fmla="*/ 527823 h 527823"/>
              <a:gd name="connsiteX6" fmla="*/ 0 w 12192000"/>
              <a:gd name="connsiteY6" fmla="*/ 527823 h 527823"/>
              <a:gd name="connsiteX7" fmla="*/ 0 w 12192000"/>
              <a:gd name="connsiteY7" fmla="*/ 6887 h 527823"/>
              <a:gd name="connsiteX0" fmla="*/ 0 w 12192000"/>
              <a:gd name="connsiteY0" fmla="*/ 3171 h 524107"/>
              <a:gd name="connsiteX1" fmla="*/ 11054576 w 12192000"/>
              <a:gd name="connsiteY1" fmla="*/ 0 h 524107"/>
              <a:gd name="connsiteX2" fmla="*/ 11296185 w 12192000"/>
              <a:gd name="connsiteY2" fmla="*/ 159836 h 524107"/>
              <a:gd name="connsiteX3" fmla="*/ 11508059 w 12192000"/>
              <a:gd name="connsiteY3" fmla="*/ 3718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710 h 524646"/>
              <a:gd name="connsiteX1" fmla="*/ 11054576 w 12192000"/>
              <a:gd name="connsiteY1" fmla="*/ 539 h 524646"/>
              <a:gd name="connsiteX2" fmla="*/ 11296185 w 12192000"/>
              <a:gd name="connsiteY2" fmla="*/ 160375 h 524646"/>
              <a:gd name="connsiteX3" fmla="*/ 11784284 w 12192000"/>
              <a:gd name="connsiteY3" fmla="*/ 0 h 524646"/>
              <a:gd name="connsiteX4" fmla="*/ 12192000 w 12192000"/>
              <a:gd name="connsiteY4" fmla="*/ 3710 h 524646"/>
              <a:gd name="connsiteX5" fmla="*/ 12192000 w 12192000"/>
              <a:gd name="connsiteY5" fmla="*/ 524646 h 524646"/>
              <a:gd name="connsiteX6" fmla="*/ 0 w 12192000"/>
              <a:gd name="connsiteY6" fmla="*/ 524646 h 524646"/>
              <a:gd name="connsiteX7" fmla="*/ 0 w 12192000"/>
              <a:gd name="connsiteY7" fmla="*/ 3710 h 524646"/>
              <a:gd name="connsiteX0" fmla="*/ 0 w 12192000"/>
              <a:gd name="connsiteY0" fmla="*/ 3171 h 524107"/>
              <a:gd name="connsiteX1" fmla="*/ 11054576 w 12192000"/>
              <a:gd name="connsiteY1" fmla="*/ 0 h 524107"/>
              <a:gd name="connsiteX2" fmla="*/ 11296185 w 12192000"/>
              <a:gd name="connsiteY2" fmla="*/ 159836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054576 w 12192000"/>
              <a:gd name="connsiteY1" fmla="*/ 0 h 524107"/>
              <a:gd name="connsiteX2" fmla="*/ 11626385 w 12192000"/>
              <a:gd name="connsiteY2" fmla="*/ 138547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626385 w 12192000"/>
              <a:gd name="connsiteY2" fmla="*/ 138547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626385 w 12192000"/>
              <a:gd name="connsiteY2" fmla="*/ 172609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825559 w 12192000"/>
              <a:gd name="connsiteY2" fmla="*/ 3719 h 524107"/>
              <a:gd name="connsiteX3" fmla="*/ 12192000 w 12192000"/>
              <a:gd name="connsiteY3" fmla="*/ 3171 h 524107"/>
              <a:gd name="connsiteX4" fmla="*/ 12192000 w 12192000"/>
              <a:gd name="connsiteY4" fmla="*/ 524107 h 524107"/>
              <a:gd name="connsiteX5" fmla="*/ 0 w 12192000"/>
              <a:gd name="connsiteY5" fmla="*/ 524107 h 524107"/>
              <a:gd name="connsiteX6" fmla="*/ 0 w 12192000"/>
              <a:gd name="connsiteY6" fmla="*/ 3171 h 524107"/>
              <a:gd name="connsiteX0" fmla="*/ 0 w 12192000"/>
              <a:gd name="connsiteY0" fmla="*/ 3171 h 524107"/>
              <a:gd name="connsiteX1" fmla="*/ 1142922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520936">
                <a:moveTo>
                  <a:pt x="0" y="0"/>
                </a:moveTo>
                <a:lnTo>
                  <a:pt x="12192000" y="0"/>
                </a:lnTo>
                <a:lnTo>
                  <a:pt x="12192000" y="520936"/>
                </a:lnTo>
                <a:lnTo>
                  <a:pt x="0" y="520936"/>
                </a:lnTo>
                <a:lnTo>
                  <a:pt x="0" y="0"/>
                </a:lnTo>
                <a:close/>
              </a:path>
            </a:pathLst>
          </a:cu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6" name="Parallelogram 5">
            <a:extLst>
              <a:ext uri="{FF2B5EF4-FFF2-40B4-BE49-F238E27FC236}">
                <a16:creationId xmlns:a16="http://schemas.microsoft.com/office/drawing/2014/main" id="{8A162E46-AFAD-E846-BF5C-F20FF11EA0EF}"/>
              </a:ext>
            </a:extLst>
          </p:cNvPr>
          <p:cNvSpPr/>
          <p:nvPr/>
        </p:nvSpPr>
        <p:spPr>
          <a:xfrm>
            <a:off x="11793977" y="6479366"/>
            <a:ext cx="397211" cy="384048"/>
          </a:xfrm>
          <a:prstGeom prst="parallelogram">
            <a:avLst>
              <a:gd name="adj" fmla="val 65219"/>
            </a:avLst>
          </a:prstGeom>
          <a:solidFill>
            <a:srgbClr val="F0A6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CB9D49A6-86F7-B744-828A-D7C1D9D15D8C}"/>
              </a:ext>
            </a:extLst>
          </p:cNvPr>
          <p:cNvSpPr txBox="1"/>
          <p:nvPr/>
        </p:nvSpPr>
        <p:spPr>
          <a:xfrm>
            <a:off x="4800046" y="6477000"/>
            <a:ext cx="6947194" cy="369332"/>
          </a:xfrm>
          <a:prstGeom prst="rect">
            <a:avLst/>
          </a:prstGeom>
          <a:noFill/>
        </p:spPr>
        <p:txBody>
          <a:bodyPr wrap="square" rtlCol="0">
            <a:spAutoFit/>
          </a:bodyPr>
          <a:lstStyle/>
          <a:p>
            <a:pPr algn="r"/>
            <a:r>
              <a:rPr lang="en-US" dirty="0">
                <a:solidFill>
                  <a:schemeClr val="bg1"/>
                </a:solidFill>
                <a:latin typeface="Century Gothic" panose="020B0502020202020204" pitchFamily="34" charset="0"/>
              </a:rPr>
              <a:t>SALES TOOLS</a:t>
            </a:r>
            <a:endParaRPr lang="en-US" dirty="0">
              <a:solidFill>
                <a:schemeClr val="bg1"/>
              </a:solidFill>
              <a:latin typeface="Century Gothic" panose="020B0502020202020204" pitchFamily="34" charset="0"/>
              <a:ea typeface="Arial" charset="0"/>
              <a:cs typeface="Arial" charset="0"/>
            </a:endParaRPr>
          </a:p>
        </p:txBody>
      </p:sp>
      <p:sp>
        <p:nvSpPr>
          <p:cNvPr id="8" name="TextBox 7">
            <a:extLst>
              <a:ext uri="{FF2B5EF4-FFF2-40B4-BE49-F238E27FC236}">
                <a16:creationId xmlns:a16="http://schemas.microsoft.com/office/drawing/2014/main" id="{4F6CC5F3-78BF-4777-8F9A-ACEE9C2C91A7}"/>
              </a:ext>
            </a:extLst>
          </p:cNvPr>
          <p:cNvSpPr txBox="1"/>
          <p:nvPr/>
        </p:nvSpPr>
        <p:spPr>
          <a:xfrm>
            <a:off x="367747" y="209758"/>
            <a:ext cx="2416046" cy="461665"/>
          </a:xfrm>
          <a:prstGeom prst="rect">
            <a:avLst/>
          </a:prstGeom>
          <a:noFill/>
        </p:spPr>
        <p:txBody>
          <a:bodyPr wrap="none" rtlCol="0">
            <a:spAutoFit/>
          </a:bodyPr>
          <a:lstStyle/>
          <a:p>
            <a:r>
              <a:rPr lang="en-US" sz="2400" dirty="0">
                <a:solidFill>
                  <a:schemeClr val="tx1">
                    <a:lumMod val="65000"/>
                    <a:lumOff val="35000"/>
                  </a:schemeClr>
                </a:solidFill>
                <a:latin typeface="Century Gothic" panose="020B0502020202020204" pitchFamily="34" charset="0"/>
              </a:rPr>
              <a:t>2. SALES TOOLS</a:t>
            </a:r>
          </a:p>
        </p:txBody>
      </p:sp>
      <p:graphicFrame>
        <p:nvGraphicFramePr>
          <p:cNvPr id="10" name="Table 9">
            <a:extLst>
              <a:ext uri="{FF2B5EF4-FFF2-40B4-BE49-F238E27FC236}">
                <a16:creationId xmlns:a16="http://schemas.microsoft.com/office/drawing/2014/main" id="{B851A77E-78ED-4EE6-B4E6-9F551F89D8AA}"/>
              </a:ext>
            </a:extLst>
          </p:cNvPr>
          <p:cNvGraphicFramePr>
            <a:graphicFrameLocks noGrp="1"/>
          </p:cNvGraphicFramePr>
          <p:nvPr>
            <p:extLst>
              <p:ext uri="{D42A27DB-BD31-4B8C-83A1-F6EECF244321}">
                <p14:modId xmlns:p14="http://schemas.microsoft.com/office/powerpoint/2010/main" val="2684032901"/>
              </p:ext>
            </p:extLst>
          </p:nvPr>
        </p:nvGraphicFramePr>
        <p:xfrm>
          <a:off x="480848" y="748861"/>
          <a:ext cx="10972800" cy="5109450"/>
        </p:xfrm>
        <a:graphic>
          <a:graphicData uri="http://schemas.openxmlformats.org/drawingml/2006/table">
            <a:tbl>
              <a:tblPr>
                <a:tableStyleId>{5C22544A-7EE6-4342-B048-85BDC9FD1C3A}</a:tableStyleId>
              </a:tblPr>
              <a:tblGrid>
                <a:gridCol w="2286000">
                  <a:extLst>
                    <a:ext uri="{9D8B030D-6E8A-4147-A177-3AD203B41FA5}">
                      <a16:colId xmlns:a16="http://schemas.microsoft.com/office/drawing/2014/main" val="753917027"/>
                    </a:ext>
                  </a:extLst>
                </a:gridCol>
                <a:gridCol w="7315200">
                  <a:extLst>
                    <a:ext uri="{9D8B030D-6E8A-4147-A177-3AD203B41FA5}">
                      <a16:colId xmlns:a16="http://schemas.microsoft.com/office/drawing/2014/main" val="3513882728"/>
                    </a:ext>
                  </a:extLst>
                </a:gridCol>
                <a:gridCol w="1371600">
                  <a:extLst>
                    <a:ext uri="{9D8B030D-6E8A-4147-A177-3AD203B41FA5}">
                      <a16:colId xmlns:a16="http://schemas.microsoft.com/office/drawing/2014/main" val="463280040"/>
                    </a:ext>
                  </a:extLst>
                </a:gridCol>
              </a:tblGrid>
              <a:tr h="457200">
                <a:tc>
                  <a:txBody>
                    <a:bodyPr/>
                    <a:lstStyle/>
                    <a:p>
                      <a:pPr algn="l" fontAlgn="ctr"/>
                      <a:r>
                        <a:rPr lang="en-US" sz="1050" b="1" i="0" u="none" strike="noStrike" dirty="0">
                          <a:solidFill>
                            <a:schemeClr val="bg1"/>
                          </a:solidFill>
                          <a:effectLst/>
                          <a:latin typeface="Century Gothic" panose="020B0502020202020204" pitchFamily="34" charset="0"/>
                        </a:rPr>
                        <a:t>TASK NAME</a:t>
                      </a:r>
                    </a:p>
                  </a:txBody>
                  <a:tcPr marL="85725" marR="9525" marT="9525" marB="0" anchor="ctr">
                    <a:solidFill>
                      <a:schemeClr val="tx2">
                        <a:lumMod val="50000"/>
                      </a:schemeClr>
                    </a:solidFill>
                  </a:tcPr>
                </a:tc>
                <a:tc>
                  <a:txBody>
                    <a:bodyPr/>
                    <a:lstStyle/>
                    <a:p>
                      <a:pPr algn="l" fontAlgn="ctr"/>
                      <a:r>
                        <a:rPr lang="en-US" sz="1050" b="1" i="0" u="none" strike="noStrike" dirty="0">
                          <a:solidFill>
                            <a:schemeClr val="bg1"/>
                          </a:solidFill>
                          <a:effectLst/>
                          <a:latin typeface="Century Gothic" panose="020B0502020202020204" pitchFamily="34" charset="0"/>
                        </a:rPr>
                        <a:t>DESCRIPTION</a:t>
                      </a:r>
                    </a:p>
                  </a:txBody>
                  <a:tcPr marL="85725" marR="9525" marT="9525" marB="0" anchor="ctr">
                    <a:solidFill>
                      <a:schemeClr val="tx2">
                        <a:lumMod val="50000"/>
                      </a:schemeClr>
                    </a:solidFill>
                  </a:tcPr>
                </a:tc>
                <a:tc>
                  <a:txBody>
                    <a:bodyPr/>
                    <a:lstStyle/>
                    <a:p>
                      <a:pPr algn="l" fontAlgn="ctr"/>
                      <a:r>
                        <a:rPr lang="en-US" sz="1050" b="1" i="0" u="none" strike="noStrike" dirty="0">
                          <a:solidFill>
                            <a:schemeClr val="bg1"/>
                          </a:solidFill>
                          <a:effectLst/>
                          <a:latin typeface="Century Gothic" panose="020B0502020202020204" pitchFamily="34" charset="0"/>
                        </a:rPr>
                        <a:t>STATUS</a:t>
                      </a:r>
                    </a:p>
                  </a:txBody>
                  <a:tcPr marL="85725" marR="9525" marT="9525" marB="0" anchor="ctr">
                    <a:solidFill>
                      <a:schemeClr val="tx2">
                        <a:lumMod val="50000"/>
                      </a:schemeClr>
                    </a:solidFill>
                  </a:tcPr>
                </a:tc>
                <a:extLst>
                  <a:ext uri="{0D108BD9-81ED-4DB2-BD59-A6C34878D82A}">
                    <a16:rowId xmlns:a16="http://schemas.microsoft.com/office/drawing/2014/main" val="2028175581"/>
                  </a:ext>
                </a:extLst>
              </a:tr>
              <a:tr h="930450">
                <a:tc>
                  <a:txBody>
                    <a:bodyPr/>
                    <a:lstStyle/>
                    <a:p>
                      <a:pPr algn="l" fontAlgn="ctr"/>
                      <a:r>
                        <a:rPr lang="en-US" sz="1100" u="none" strike="noStrike" dirty="0">
                          <a:effectLst/>
                          <a:latin typeface="Century Gothic" panose="020B0502020202020204" pitchFamily="34" charset="0"/>
                        </a:rPr>
                        <a:t>Sales Tools</a:t>
                      </a:r>
                      <a:endParaRPr lang="en-US" sz="1100" b="1" i="0" u="none" strike="noStrike" dirty="0">
                        <a:solidFill>
                          <a:srgbClr val="000000"/>
                        </a:solidFill>
                        <a:effectLst/>
                        <a:latin typeface="Century Gothic" panose="020B0502020202020204" pitchFamily="34" charset="0"/>
                      </a:endParaRPr>
                    </a:p>
                  </a:txBody>
                  <a:tcPr marL="85725" marR="9525" marT="9525" marB="0" anchor="ctr">
                    <a:solidFill>
                      <a:schemeClr val="tx2">
                        <a:lumMod val="20000"/>
                        <a:lumOff val="80000"/>
                      </a:schemeClr>
                    </a:solidFill>
                  </a:tcPr>
                </a:tc>
                <a:tc>
                  <a:txBody>
                    <a:bodyPr/>
                    <a:lstStyle/>
                    <a:p>
                      <a:pPr algn="l" fontAlgn="ct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bg2"/>
                    </a:solidFill>
                  </a:tcPr>
                </a:tc>
                <a:tc>
                  <a:txBody>
                    <a:bodyPr/>
                    <a:lstStyle/>
                    <a:p>
                      <a:pPr algn="l" fontAlgn="ctr"/>
                      <a:r>
                        <a:rPr lang="en-US" sz="1100" u="none" strike="noStrike" dirty="0">
                          <a:effectLst/>
                          <a:latin typeface="Century Gothic" panose="020B0502020202020204" pitchFamily="34" charset="0"/>
                        </a:rPr>
                        <a:t>Needs Review</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rgbClr val="9CF0F0"/>
                    </a:solidFill>
                  </a:tcPr>
                </a:tc>
                <a:extLst>
                  <a:ext uri="{0D108BD9-81ED-4DB2-BD59-A6C34878D82A}">
                    <a16:rowId xmlns:a16="http://schemas.microsoft.com/office/drawing/2014/main" val="3164627573"/>
                  </a:ext>
                </a:extLst>
              </a:tr>
              <a:tr h="930450">
                <a:tc>
                  <a:txBody>
                    <a:bodyPr/>
                    <a:lstStyle/>
                    <a:p>
                      <a:pPr algn="l" fontAlgn="ctr"/>
                      <a:r>
                        <a:rPr lang="en-US" sz="1100" b="0" i="0" u="none" strike="noStrike" dirty="0">
                          <a:solidFill>
                            <a:srgbClr val="000000"/>
                          </a:solidFill>
                          <a:effectLst/>
                          <a:latin typeface="Century Gothic" panose="020B0502020202020204" pitchFamily="34" charset="0"/>
                        </a:rPr>
                        <a:t>Prospective Presentation</a:t>
                      </a:r>
                    </a:p>
                  </a:txBody>
                  <a:tcPr marL="85725" marR="9525" marT="9525" marB="0" anchor="ctr">
                    <a:solidFill>
                      <a:schemeClr val="tx2">
                        <a:lumMod val="20000"/>
                        <a:lumOff val="80000"/>
                      </a:schemeClr>
                    </a:solidFill>
                  </a:tcPr>
                </a:tc>
                <a:tc>
                  <a:txBody>
                    <a:bodyPr/>
                    <a:lstStyle/>
                    <a:p>
                      <a:pPr algn="l" fontAlgn="ct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bg2"/>
                    </a:solidFill>
                  </a:tcPr>
                </a:tc>
                <a:tc>
                  <a:txBody>
                    <a:bodyPr/>
                    <a:lstStyle/>
                    <a:p>
                      <a:pPr algn="l" fontAlgn="ctr"/>
                      <a:r>
                        <a:rPr lang="en-US" sz="1100" u="none" strike="noStrike" dirty="0">
                          <a:effectLst/>
                          <a:latin typeface="Century Gothic" panose="020B0502020202020204" pitchFamily="34" charset="0"/>
                        </a:rPr>
                        <a:t>In Progress</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rgbClr val="92D050"/>
                    </a:solidFill>
                  </a:tcPr>
                </a:tc>
                <a:extLst>
                  <a:ext uri="{0D108BD9-81ED-4DB2-BD59-A6C34878D82A}">
                    <a16:rowId xmlns:a16="http://schemas.microsoft.com/office/drawing/2014/main" val="3053290328"/>
                  </a:ext>
                </a:extLst>
              </a:tr>
              <a:tr h="930450">
                <a:tc>
                  <a:txBody>
                    <a:bodyPr/>
                    <a:lstStyle/>
                    <a:p>
                      <a:pPr algn="l" fontAlgn="ctr"/>
                      <a:r>
                        <a:rPr lang="en-US" sz="1100" u="none" strike="noStrike" dirty="0">
                          <a:effectLst/>
                          <a:latin typeface="Century Gothic" panose="020B0502020202020204" pitchFamily="34" charset="0"/>
                        </a:rPr>
                        <a:t>Demo</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tx2">
                        <a:lumMod val="20000"/>
                        <a:lumOff val="80000"/>
                      </a:schemeClr>
                    </a:solidFill>
                  </a:tcPr>
                </a:tc>
                <a:tc>
                  <a:txBody>
                    <a:bodyPr/>
                    <a:lstStyle/>
                    <a:p>
                      <a:pPr algn="l" fontAlgn="ct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bg2"/>
                    </a:solidFill>
                  </a:tcPr>
                </a:tc>
                <a:tc>
                  <a:txBody>
                    <a:bodyPr/>
                    <a:lstStyle/>
                    <a:p>
                      <a:pPr algn="l" fontAlgn="ctr"/>
                      <a:r>
                        <a:rPr lang="en-US" sz="1100" u="none" strike="noStrike" dirty="0">
                          <a:effectLst/>
                          <a:latin typeface="Century Gothic" panose="020B0502020202020204" pitchFamily="34" charset="0"/>
                        </a:rPr>
                        <a:t>On Hold</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bg2">
                        <a:lumMod val="75000"/>
                      </a:schemeClr>
                    </a:solidFill>
                  </a:tcPr>
                </a:tc>
                <a:extLst>
                  <a:ext uri="{0D108BD9-81ED-4DB2-BD59-A6C34878D82A}">
                    <a16:rowId xmlns:a16="http://schemas.microsoft.com/office/drawing/2014/main" val="1486483173"/>
                  </a:ext>
                </a:extLst>
              </a:tr>
              <a:tr h="930450">
                <a:tc>
                  <a:txBody>
                    <a:bodyPr/>
                    <a:lstStyle/>
                    <a:p>
                      <a:pPr algn="l" fontAlgn="ctr"/>
                      <a:r>
                        <a:rPr lang="en-US" sz="1100" u="none" strike="noStrike" dirty="0">
                          <a:effectLst/>
                          <a:latin typeface="Century Gothic" panose="020B0502020202020204" pitchFamily="34" charset="0"/>
                        </a:rPr>
                        <a:t>Competitive Positioning</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tx2">
                        <a:lumMod val="20000"/>
                        <a:lumOff val="80000"/>
                      </a:schemeClr>
                    </a:solidFill>
                  </a:tcPr>
                </a:tc>
                <a:tc>
                  <a:txBody>
                    <a:bodyPr/>
                    <a:lstStyle/>
                    <a:p>
                      <a:pPr algn="l" fontAlgn="ct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bg2"/>
                    </a:solidFill>
                  </a:tcPr>
                </a:tc>
                <a:tc>
                  <a:txBody>
                    <a:bodyPr/>
                    <a:lstStyle/>
                    <a:p>
                      <a:pPr algn="l" fontAlgn="ctr"/>
                      <a:r>
                        <a:rPr lang="en-US" sz="1100" u="none" strike="noStrike" dirty="0">
                          <a:effectLst/>
                          <a:latin typeface="Century Gothic" panose="020B0502020202020204" pitchFamily="34" charset="0"/>
                        </a:rPr>
                        <a:t>Overdue</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accent4"/>
                    </a:solidFill>
                  </a:tcPr>
                </a:tc>
                <a:extLst>
                  <a:ext uri="{0D108BD9-81ED-4DB2-BD59-A6C34878D82A}">
                    <a16:rowId xmlns:a16="http://schemas.microsoft.com/office/drawing/2014/main" val="4129017626"/>
                  </a:ext>
                </a:extLst>
              </a:tr>
              <a:tr h="930450">
                <a:tc>
                  <a:txBody>
                    <a:bodyPr/>
                    <a:lstStyle/>
                    <a:p>
                      <a:pPr algn="l" fontAlgn="ctr"/>
                      <a:r>
                        <a:rPr lang="en-US" sz="1100" u="none" strike="noStrike" dirty="0">
                          <a:effectLst/>
                          <a:latin typeface="Century Gothic" panose="020B0502020202020204" pitchFamily="34" charset="0"/>
                        </a:rPr>
                        <a:t>FAQ Sheet</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tx2">
                        <a:lumMod val="20000"/>
                        <a:lumOff val="80000"/>
                      </a:schemeClr>
                    </a:solidFill>
                  </a:tcPr>
                </a:tc>
                <a:tc>
                  <a:txBody>
                    <a:bodyPr/>
                    <a:lstStyle/>
                    <a:p>
                      <a:pPr algn="l" fontAlgn="ct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bg2"/>
                    </a:solidFill>
                  </a:tcPr>
                </a:tc>
                <a:tc>
                  <a:txBody>
                    <a:bodyPr/>
                    <a:lstStyle/>
                    <a:p>
                      <a:pPr algn="l" fontAlgn="ctr"/>
                      <a:r>
                        <a:rPr lang="en-US" sz="1100" u="none" strike="noStrike" dirty="0">
                          <a:effectLst/>
                          <a:latin typeface="Century Gothic" panose="020B0502020202020204" pitchFamily="34" charset="0"/>
                        </a:rPr>
                        <a:t>Needs Review</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rgbClr val="9CF0F0"/>
                    </a:solidFill>
                  </a:tcPr>
                </a:tc>
                <a:extLst>
                  <a:ext uri="{0D108BD9-81ED-4DB2-BD59-A6C34878D82A}">
                    <a16:rowId xmlns:a16="http://schemas.microsoft.com/office/drawing/2014/main" val="104840080"/>
                  </a:ext>
                </a:extLst>
              </a:tr>
            </a:tbl>
          </a:graphicData>
        </a:graphic>
      </p:graphicFrame>
    </p:spTree>
    <p:extLst>
      <p:ext uri="{BB962C8B-B14F-4D97-AF65-F5344CB8AC3E}">
        <p14:creationId xmlns:p14="http://schemas.microsoft.com/office/powerpoint/2010/main" val="42048774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781586" y="6477000"/>
            <a:ext cx="8283455" cy="369332"/>
          </a:xfrm>
          <a:prstGeom prst="rect">
            <a:avLst/>
          </a:prstGeom>
          <a:noFill/>
        </p:spPr>
        <p:txBody>
          <a:bodyPr wrap="square" rtlCol="0">
            <a:spAutoFit/>
          </a:bodyPr>
          <a:lstStyle/>
          <a:p>
            <a:pPr algn="r"/>
            <a:r>
              <a:rPr lang="en-US" b="1" dirty="0">
                <a:solidFill>
                  <a:schemeClr val="bg1"/>
                </a:solidFill>
                <a:latin typeface="Century Gothic" panose="020B0502020202020204" pitchFamily="34" charset="0"/>
                <a:ea typeface="Arial" charset="0"/>
                <a:cs typeface="Arial" charset="0"/>
              </a:rPr>
              <a:t>PROJECT REPORT</a:t>
            </a:r>
          </a:p>
        </p:txBody>
      </p:sp>
      <p:sp>
        <p:nvSpPr>
          <p:cNvPr id="5" name="Rectangle 7">
            <a:extLst>
              <a:ext uri="{FF2B5EF4-FFF2-40B4-BE49-F238E27FC236}">
                <a16:creationId xmlns:a16="http://schemas.microsoft.com/office/drawing/2014/main" id="{CF8312F4-008A-8B46-B9CC-E4456F84C996}"/>
              </a:ext>
            </a:extLst>
          </p:cNvPr>
          <p:cNvSpPr/>
          <p:nvPr/>
        </p:nvSpPr>
        <p:spPr>
          <a:xfrm>
            <a:off x="0" y="6479366"/>
            <a:ext cx="12192000" cy="384048"/>
          </a:xfrm>
          <a:custGeom>
            <a:avLst/>
            <a:gdLst>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 name="connsiteX0" fmla="*/ 0 w 12192000"/>
              <a:gd name="connsiteY0" fmla="*/ 3171 h 524107"/>
              <a:gd name="connsiteX1" fmla="*/ 1105457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6887 h 527823"/>
              <a:gd name="connsiteX1" fmla="*/ 11054576 w 12192000"/>
              <a:gd name="connsiteY1" fmla="*/ 3716 h 527823"/>
              <a:gd name="connsiteX2" fmla="*/ 11288751 w 12192000"/>
              <a:gd name="connsiteY2" fmla="*/ 0 h 527823"/>
              <a:gd name="connsiteX3" fmla="*/ 12192000 w 12192000"/>
              <a:gd name="connsiteY3" fmla="*/ 6887 h 527823"/>
              <a:gd name="connsiteX4" fmla="*/ 12192000 w 12192000"/>
              <a:gd name="connsiteY4" fmla="*/ 527823 h 527823"/>
              <a:gd name="connsiteX5" fmla="*/ 0 w 12192000"/>
              <a:gd name="connsiteY5" fmla="*/ 527823 h 527823"/>
              <a:gd name="connsiteX6" fmla="*/ 0 w 12192000"/>
              <a:gd name="connsiteY6" fmla="*/ 6887 h 527823"/>
              <a:gd name="connsiteX0" fmla="*/ 0 w 12192000"/>
              <a:gd name="connsiteY0" fmla="*/ 6887 h 527823"/>
              <a:gd name="connsiteX1" fmla="*/ 11054576 w 12192000"/>
              <a:gd name="connsiteY1" fmla="*/ 3716 h 527823"/>
              <a:gd name="connsiteX2" fmla="*/ 11288751 w 12192000"/>
              <a:gd name="connsiteY2" fmla="*/ 0 h 527823"/>
              <a:gd name="connsiteX3" fmla="*/ 11508059 w 12192000"/>
              <a:gd name="connsiteY3" fmla="*/ 7434 h 527823"/>
              <a:gd name="connsiteX4" fmla="*/ 12192000 w 12192000"/>
              <a:gd name="connsiteY4" fmla="*/ 6887 h 527823"/>
              <a:gd name="connsiteX5" fmla="*/ 12192000 w 12192000"/>
              <a:gd name="connsiteY5" fmla="*/ 527823 h 527823"/>
              <a:gd name="connsiteX6" fmla="*/ 0 w 12192000"/>
              <a:gd name="connsiteY6" fmla="*/ 527823 h 527823"/>
              <a:gd name="connsiteX7" fmla="*/ 0 w 12192000"/>
              <a:gd name="connsiteY7" fmla="*/ 6887 h 527823"/>
              <a:gd name="connsiteX0" fmla="*/ 0 w 12192000"/>
              <a:gd name="connsiteY0" fmla="*/ 3171 h 524107"/>
              <a:gd name="connsiteX1" fmla="*/ 11054576 w 12192000"/>
              <a:gd name="connsiteY1" fmla="*/ 0 h 524107"/>
              <a:gd name="connsiteX2" fmla="*/ 11296185 w 12192000"/>
              <a:gd name="connsiteY2" fmla="*/ 159836 h 524107"/>
              <a:gd name="connsiteX3" fmla="*/ 11508059 w 12192000"/>
              <a:gd name="connsiteY3" fmla="*/ 3718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710 h 524646"/>
              <a:gd name="connsiteX1" fmla="*/ 11054576 w 12192000"/>
              <a:gd name="connsiteY1" fmla="*/ 539 h 524646"/>
              <a:gd name="connsiteX2" fmla="*/ 11296185 w 12192000"/>
              <a:gd name="connsiteY2" fmla="*/ 160375 h 524646"/>
              <a:gd name="connsiteX3" fmla="*/ 11784284 w 12192000"/>
              <a:gd name="connsiteY3" fmla="*/ 0 h 524646"/>
              <a:gd name="connsiteX4" fmla="*/ 12192000 w 12192000"/>
              <a:gd name="connsiteY4" fmla="*/ 3710 h 524646"/>
              <a:gd name="connsiteX5" fmla="*/ 12192000 w 12192000"/>
              <a:gd name="connsiteY5" fmla="*/ 524646 h 524646"/>
              <a:gd name="connsiteX6" fmla="*/ 0 w 12192000"/>
              <a:gd name="connsiteY6" fmla="*/ 524646 h 524646"/>
              <a:gd name="connsiteX7" fmla="*/ 0 w 12192000"/>
              <a:gd name="connsiteY7" fmla="*/ 3710 h 524646"/>
              <a:gd name="connsiteX0" fmla="*/ 0 w 12192000"/>
              <a:gd name="connsiteY0" fmla="*/ 3171 h 524107"/>
              <a:gd name="connsiteX1" fmla="*/ 11054576 w 12192000"/>
              <a:gd name="connsiteY1" fmla="*/ 0 h 524107"/>
              <a:gd name="connsiteX2" fmla="*/ 11296185 w 12192000"/>
              <a:gd name="connsiteY2" fmla="*/ 159836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054576 w 12192000"/>
              <a:gd name="connsiteY1" fmla="*/ 0 h 524107"/>
              <a:gd name="connsiteX2" fmla="*/ 11626385 w 12192000"/>
              <a:gd name="connsiteY2" fmla="*/ 138547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626385 w 12192000"/>
              <a:gd name="connsiteY2" fmla="*/ 138547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626385 w 12192000"/>
              <a:gd name="connsiteY2" fmla="*/ 172609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825559 w 12192000"/>
              <a:gd name="connsiteY2" fmla="*/ 3719 h 524107"/>
              <a:gd name="connsiteX3" fmla="*/ 12192000 w 12192000"/>
              <a:gd name="connsiteY3" fmla="*/ 3171 h 524107"/>
              <a:gd name="connsiteX4" fmla="*/ 12192000 w 12192000"/>
              <a:gd name="connsiteY4" fmla="*/ 524107 h 524107"/>
              <a:gd name="connsiteX5" fmla="*/ 0 w 12192000"/>
              <a:gd name="connsiteY5" fmla="*/ 524107 h 524107"/>
              <a:gd name="connsiteX6" fmla="*/ 0 w 12192000"/>
              <a:gd name="connsiteY6" fmla="*/ 3171 h 524107"/>
              <a:gd name="connsiteX0" fmla="*/ 0 w 12192000"/>
              <a:gd name="connsiteY0" fmla="*/ 3171 h 524107"/>
              <a:gd name="connsiteX1" fmla="*/ 1142922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520936">
                <a:moveTo>
                  <a:pt x="0" y="0"/>
                </a:moveTo>
                <a:lnTo>
                  <a:pt x="12192000" y="0"/>
                </a:lnTo>
                <a:lnTo>
                  <a:pt x="12192000" y="520936"/>
                </a:lnTo>
                <a:lnTo>
                  <a:pt x="0" y="520936"/>
                </a:lnTo>
                <a:lnTo>
                  <a:pt x="0" y="0"/>
                </a:lnTo>
                <a:close/>
              </a:path>
            </a:pathLst>
          </a:cu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6" name="Parallelogram 5">
            <a:extLst>
              <a:ext uri="{FF2B5EF4-FFF2-40B4-BE49-F238E27FC236}">
                <a16:creationId xmlns:a16="http://schemas.microsoft.com/office/drawing/2014/main" id="{8A162E46-AFAD-E846-BF5C-F20FF11EA0EF}"/>
              </a:ext>
            </a:extLst>
          </p:cNvPr>
          <p:cNvSpPr/>
          <p:nvPr/>
        </p:nvSpPr>
        <p:spPr>
          <a:xfrm>
            <a:off x="11793977" y="6479366"/>
            <a:ext cx="397211" cy="384048"/>
          </a:xfrm>
          <a:prstGeom prst="parallelogram">
            <a:avLst>
              <a:gd name="adj" fmla="val 65219"/>
            </a:avLst>
          </a:prstGeom>
          <a:solidFill>
            <a:srgbClr val="F0A6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CB9D49A6-86F7-B744-828A-D7C1D9D15D8C}"/>
              </a:ext>
            </a:extLst>
          </p:cNvPr>
          <p:cNvSpPr txBox="1"/>
          <p:nvPr/>
        </p:nvSpPr>
        <p:spPr>
          <a:xfrm>
            <a:off x="4800046" y="6477000"/>
            <a:ext cx="6947194" cy="369332"/>
          </a:xfrm>
          <a:prstGeom prst="rect">
            <a:avLst/>
          </a:prstGeom>
          <a:noFill/>
        </p:spPr>
        <p:txBody>
          <a:bodyPr wrap="square" rtlCol="0">
            <a:spAutoFit/>
          </a:bodyPr>
          <a:lstStyle/>
          <a:p>
            <a:pPr algn="r"/>
            <a:r>
              <a:rPr lang="en-US" dirty="0">
                <a:solidFill>
                  <a:schemeClr val="bg1"/>
                </a:solidFill>
                <a:latin typeface="Century Gothic" panose="020B0502020202020204" pitchFamily="34" charset="0"/>
              </a:rPr>
              <a:t>PRODUCT MARKETING</a:t>
            </a:r>
            <a:endParaRPr lang="en-US" dirty="0">
              <a:solidFill>
                <a:schemeClr val="bg1"/>
              </a:solidFill>
              <a:latin typeface="Century Gothic" panose="020B0502020202020204" pitchFamily="34" charset="0"/>
              <a:ea typeface="Arial" charset="0"/>
              <a:cs typeface="Arial" charset="0"/>
            </a:endParaRPr>
          </a:p>
        </p:txBody>
      </p:sp>
      <p:sp>
        <p:nvSpPr>
          <p:cNvPr id="10" name="TextBox 9">
            <a:extLst>
              <a:ext uri="{FF2B5EF4-FFF2-40B4-BE49-F238E27FC236}">
                <a16:creationId xmlns:a16="http://schemas.microsoft.com/office/drawing/2014/main" id="{EB22ACF7-B14F-4572-9AAE-98FC79878837}"/>
              </a:ext>
            </a:extLst>
          </p:cNvPr>
          <p:cNvSpPr txBox="1"/>
          <p:nvPr/>
        </p:nvSpPr>
        <p:spPr>
          <a:xfrm>
            <a:off x="367747" y="209758"/>
            <a:ext cx="3799438" cy="461665"/>
          </a:xfrm>
          <a:prstGeom prst="rect">
            <a:avLst/>
          </a:prstGeom>
          <a:noFill/>
        </p:spPr>
        <p:txBody>
          <a:bodyPr wrap="none" rtlCol="0">
            <a:spAutoFit/>
          </a:bodyPr>
          <a:lstStyle/>
          <a:p>
            <a:r>
              <a:rPr lang="en-US" sz="2400" dirty="0">
                <a:solidFill>
                  <a:schemeClr val="tx1">
                    <a:lumMod val="65000"/>
                    <a:lumOff val="35000"/>
                  </a:schemeClr>
                </a:solidFill>
                <a:latin typeface="Century Gothic" panose="020B0502020202020204" pitchFamily="34" charset="0"/>
              </a:rPr>
              <a:t>3. PRODUCT MARKETING</a:t>
            </a:r>
          </a:p>
        </p:txBody>
      </p:sp>
      <p:graphicFrame>
        <p:nvGraphicFramePr>
          <p:cNvPr id="11" name="Table 10">
            <a:extLst>
              <a:ext uri="{FF2B5EF4-FFF2-40B4-BE49-F238E27FC236}">
                <a16:creationId xmlns:a16="http://schemas.microsoft.com/office/drawing/2014/main" id="{1AD0784A-2394-411D-936E-CB11E1B532E5}"/>
              </a:ext>
            </a:extLst>
          </p:cNvPr>
          <p:cNvGraphicFramePr>
            <a:graphicFrameLocks noGrp="1"/>
          </p:cNvGraphicFramePr>
          <p:nvPr>
            <p:extLst>
              <p:ext uri="{D42A27DB-BD31-4B8C-83A1-F6EECF244321}">
                <p14:modId xmlns:p14="http://schemas.microsoft.com/office/powerpoint/2010/main" val="476364082"/>
              </p:ext>
            </p:extLst>
          </p:nvPr>
        </p:nvGraphicFramePr>
        <p:xfrm>
          <a:off x="480848" y="748861"/>
          <a:ext cx="10972800" cy="5483538"/>
        </p:xfrm>
        <a:graphic>
          <a:graphicData uri="http://schemas.openxmlformats.org/drawingml/2006/table">
            <a:tbl>
              <a:tblPr>
                <a:tableStyleId>{5C22544A-7EE6-4342-B048-85BDC9FD1C3A}</a:tableStyleId>
              </a:tblPr>
              <a:tblGrid>
                <a:gridCol w="2286000">
                  <a:extLst>
                    <a:ext uri="{9D8B030D-6E8A-4147-A177-3AD203B41FA5}">
                      <a16:colId xmlns:a16="http://schemas.microsoft.com/office/drawing/2014/main" val="753917027"/>
                    </a:ext>
                  </a:extLst>
                </a:gridCol>
                <a:gridCol w="7315200">
                  <a:extLst>
                    <a:ext uri="{9D8B030D-6E8A-4147-A177-3AD203B41FA5}">
                      <a16:colId xmlns:a16="http://schemas.microsoft.com/office/drawing/2014/main" val="3513882728"/>
                    </a:ext>
                  </a:extLst>
                </a:gridCol>
                <a:gridCol w="1371600">
                  <a:extLst>
                    <a:ext uri="{9D8B030D-6E8A-4147-A177-3AD203B41FA5}">
                      <a16:colId xmlns:a16="http://schemas.microsoft.com/office/drawing/2014/main" val="463280040"/>
                    </a:ext>
                  </a:extLst>
                </a:gridCol>
              </a:tblGrid>
              <a:tr h="457200">
                <a:tc>
                  <a:txBody>
                    <a:bodyPr/>
                    <a:lstStyle/>
                    <a:p>
                      <a:pPr algn="l" fontAlgn="ctr"/>
                      <a:r>
                        <a:rPr lang="en-US" sz="1050" b="1" i="0" u="none" strike="noStrike" dirty="0">
                          <a:solidFill>
                            <a:schemeClr val="bg1"/>
                          </a:solidFill>
                          <a:effectLst/>
                          <a:latin typeface="Century Gothic" panose="020B0502020202020204" pitchFamily="34" charset="0"/>
                        </a:rPr>
                        <a:t>TASK NAME</a:t>
                      </a:r>
                    </a:p>
                  </a:txBody>
                  <a:tcPr marL="85725" marR="9525" marT="9525" marB="0" anchor="ctr">
                    <a:solidFill>
                      <a:schemeClr val="tx2">
                        <a:lumMod val="50000"/>
                      </a:schemeClr>
                    </a:solidFill>
                  </a:tcPr>
                </a:tc>
                <a:tc>
                  <a:txBody>
                    <a:bodyPr/>
                    <a:lstStyle/>
                    <a:p>
                      <a:pPr algn="l" fontAlgn="ctr"/>
                      <a:r>
                        <a:rPr lang="en-US" sz="1050" b="1" i="0" u="none" strike="noStrike" dirty="0">
                          <a:solidFill>
                            <a:schemeClr val="bg1"/>
                          </a:solidFill>
                          <a:effectLst/>
                          <a:latin typeface="Century Gothic" panose="020B0502020202020204" pitchFamily="34" charset="0"/>
                        </a:rPr>
                        <a:t>DESCRIPTION</a:t>
                      </a:r>
                    </a:p>
                  </a:txBody>
                  <a:tcPr marL="85725" marR="9525" marT="9525" marB="0" anchor="ctr">
                    <a:solidFill>
                      <a:schemeClr val="tx2">
                        <a:lumMod val="50000"/>
                      </a:schemeClr>
                    </a:solidFill>
                  </a:tcPr>
                </a:tc>
                <a:tc>
                  <a:txBody>
                    <a:bodyPr/>
                    <a:lstStyle/>
                    <a:p>
                      <a:pPr algn="l" fontAlgn="ctr"/>
                      <a:r>
                        <a:rPr lang="en-US" sz="1050" b="1" i="0" u="none" strike="noStrike" dirty="0">
                          <a:solidFill>
                            <a:schemeClr val="bg1"/>
                          </a:solidFill>
                          <a:effectLst/>
                          <a:latin typeface="Century Gothic" panose="020B0502020202020204" pitchFamily="34" charset="0"/>
                        </a:rPr>
                        <a:t>STATUS</a:t>
                      </a:r>
                    </a:p>
                  </a:txBody>
                  <a:tcPr marL="85725" marR="9525" marT="9525" marB="0" anchor="ctr">
                    <a:solidFill>
                      <a:schemeClr val="tx2">
                        <a:lumMod val="50000"/>
                      </a:schemeClr>
                    </a:solidFill>
                  </a:tcPr>
                </a:tc>
                <a:extLst>
                  <a:ext uri="{0D108BD9-81ED-4DB2-BD59-A6C34878D82A}">
                    <a16:rowId xmlns:a16="http://schemas.microsoft.com/office/drawing/2014/main" val="2028175581"/>
                  </a:ext>
                </a:extLst>
              </a:tr>
              <a:tr h="837723">
                <a:tc>
                  <a:txBody>
                    <a:bodyPr/>
                    <a:lstStyle/>
                    <a:p>
                      <a:pPr algn="l" fontAlgn="ctr"/>
                      <a:r>
                        <a:rPr lang="en-US" sz="1100" b="0" i="0" u="none" strike="noStrike" dirty="0">
                          <a:solidFill>
                            <a:srgbClr val="000000"/>
                          </a:solidFill>
                          <a:effectLst/>
                          <a:latin typeface="Century Gothic" panose="020B0502020202020204" pitchFamily="34" charset="0"/>
                        </a:rPr>
                        <a:t>Product Marketing</a:t>
                      </a:r>
                    </a:p>
                  </a:txBody>
                  <a:tcPr marL="85725" marR="9525" marT="9525" marB="0" anchor="ctr">
                    <a:solidFill>
                      <a:schemeClr val="tx2">
                        <a:lumMod val="20000"/>
                        <a:lumOff val="80000"/>
                      </a:schemeClr>
                    </a:solidFill>
                  </a:tcPr>
                </a:tc>
                <a:tc>
                  <a:txBody>
                    <a:bodyPr/>
                    <a:lstStyle/>
                    <a:p>
                      <a:pPr algn="l" fontAlgn="ct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bg2"/>
                    </a:solidFill>
                  </a:tcPr>
                </a:tc>
                <a:tc>
                  <a:txBody>
                    <a:bodyPr/>
                    <a:lstStyle/>
                    <a:p>
                      <a:pPr algn="l" fontAlgn="ctr"/>
                      <a:r>
                        <a:rPr lang="en-US" sz="1100" u="none" strike="noStrike" dirty="0">
                          <a:effectLst/>
                          <a:latin typeface="Century Gothic" panose="020B0502020202020204" pitchFamily="34" charset="0"/>
                        </a:rPr>
                        <a:t>Needs Review</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rgbClr val="9CF0F0"/>
                    </a:solidFill>
                  </a:tcPr>
                </a:tc>
                <a:extLst>
                  <a:ext uri="{0D108BD9-81ED-4DB2-BD59-A6C34878D82A}">
                    <a16:rowId xmlns:a16="http://schemas.microsoft.com/office/drawing/2014/main" val="3164627573"/>
                  </a:ext>
                </a:extLst>
              </a:tr>
              <a:tr h="837723">
                <a:tc>
                  <a:txBody>
                    <a:bodyPr/>
                    <a:lstStyle/>
                    <a:p>
                      <a:pPr algn="l" fontAlgn="ctr"/>
                      <a:r>
                        <a:rPr lang="en-US" sz="1100" b="0" i="0" u="none" strike="noStrike" dirty="0">
                          <a:solidFill>
                            <a:srgbClr val="000000"/>
                          </a:solidFill>
                          <a:effectLst/>
                          <a:latin typeface="Century Gothic" panose="020B0502020202020204" pitchFamily="34" charset="0"/>
                        </a:rPr>
                        <a:t>Pricing Strategy</a:t>
                      </a:r>
                    </a:p>
                  </a:txBody>
                  <a:tcPr marL="85725" marR="9525" marT="9525" marB="0" anchor="ctr">
                    <a:solidFill>
                      <a:schemeClr val="tx2">
                        <a:lumMod val="20000"/>
                        <a:lumOff val="80000"/>
                      </a:schemeClr>
                    </a:solidFill>
                  </a:tcPr>
                </a:tc>
                <a:tc>
                  <a:txBody>
                    <a:bodyPr/>
                    <a:lstStyle/>
                    <a:p>
                      <a:pPr algn="l" fontAlgn="ct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bg2"/>
                    </a:solidFill>
                  </a:tcPr>
                </a:tc>
                <a:tc>
                  <a:txBody>
                    <a:bodyPr/>
                    <a:lstStyle/>
                    <a:p>
                      <a:pPr algn="l" fontAlgn="ctr"/>
                      <a:r>
                        <a:rPr lang="en-US" sz="1100" u="none" strike="noStrike" dirty="0">
                          <a:effectLst/>
                          <a:latin typeface="Century Gothic" panose="020B0502020202020204" pitchFamily="34" charset="0"/>
                        </a:rPr>
                        <a:t>In Progress</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rgbClr val="92D050"/>
                    </a:solidFill>
                  </a:tcPr>
                </a:tc>
                <a:extLst>
                  <a:ext uri="{0D108BD9-81ED-4DB2-BD59-A6C34878D82A}">
                    <a16:rowId xmlns:a16="http://schemas.microsoft.com/office/drawing/2014/main" val="3053290328"/>
                  </a:ext>
                </a:extLst>
              </a:tr>
              <a:tr h="837723">
                <a:tc>
                  <a:txBody>
                    <a:bodyPr/>
                    <a:lstStyle/>
                    <a:p>
                      <a:pPr algn="l" fontAlgn="ctr"/>
                      <a:r>
                        <a:rPr lang="en-US" sz="1100" u="none" strike="noStrike" dirty="0">
                          <a:effectLst/>
                          <a:latin typeface="Century Gothic" panose="020B0502020202020204" pitchFamily="34" charset="0"/>
                        </a:rPr>
                        <a:t>Product Positioning</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tx2">
                        <a:lumMod val="20000"/>
                        <a:lumOff val="80000"/>
                      </a:schemeClr>
                    </a:solidFill>
                  </a:tcPr>
                </a:tc>
                <a:tc>
                  <a:txBody>
                    <a:bodyPr/>
                    <a:lstStyle/>
                    <a:p>
                      <a:pPr algn="l" fontAlgn="ct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bg2"/>
                    </a:solidFill>
                  </a:tcPr>
                </a:tc>
                <a:tc>
                  <a:txBody>
                    <a:bodyPr/>
                    <a:lstStyle/>
                    <a:p>
                      <a:pPr algn="l" fontAlgn="ctr"/>
                      <a:r>
                        <a:rPr lang="en-US" sz="1100" u="none" strike="noStrike" dirty="0">
                          <a:effectLst/>
                          <a:latin typeface="Century Gothic" panose="020B0502020202020204" pitchFamily="34" charset="0"/>
                        </a:rPr>
                        <a:t>On Hold</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bg2">
                        <a:lumMod val="75000"/>
                      </a:schemeClr>
                    </a:solidFill>
                  </a:tcPr>
                </a:tc>
                <a:extLst>
                  <a:ext uri="{0D108BD9-81ED-4DB2-BD59-A6C34878D82A}">
                    <a16:rowId xmlns:a16="http://schemas.microsoft.com/office/drawing/2014/main" val="1486483173"/>
                  </a:ext>
                </a:extLst>
              </a:tr>
              <a:tr h="837723">
                <a:tc>
                  <a:txBody>
                    <a:bodyPr/>
                    <a:lstStyle/>
                    <a:p>
                      <a:pPr algn="l" fontAlgn="ctr"/>
                      <a:r>
                        <a:rPr lang="en-US" sz="1100" u="none" strike="noStrike" dirty="0">
                          <a:effectLst/>
                          <a:latin typeface="Century Gothic" panose="020B0502020202020204" pitchFamily="34" charset="0"/>
                        </a:rPr>
                        <a:t>Define Audience</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tx2">
                        <a:lumMod val="20000"/>
                        <a:lumOff val="80000"/>
                      </a:schemeClr>
                    </a:solidFill>
                  </a:tcPr>
                </a:tc>
                <a:tc>
                  <a:txBody>
                    <a:bodyPr/>
                    <a:lstStyle/>
                    <a:p>
                      <a:pPr algn="l" fontAlgn="ct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bg2"/>
                    </a:solidFill>
                  </a:tcPr>
                </a:tc>
                <a:tc>
                  <a:txBody>
                    <a:bodyPr/>
                    <a:lstStyle/>
                    <a:p>
                      <a:pPr algn="l" fontAlgn="ctr"/>
                      <a:r>
                        <a:rPr lang="en-US" sz="1100" u="none" strike="noStrike" dirty="0">
                          <a:effectLst/>
                          <a:latin typeface="Century Gothic" panose="020B0502020202020204" pitchFamily="34" charset="0"/>
                        </a:rPr>
                        <a:t>Overdue</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accent4"/>
                    </a:solidFill>
                  </a:tcPr>
                </a:tc>
                <a:extLst>
                  <a:ext uri="{0D108BD9-81ED-4DB2-BD59-A6C34878D82A}">
                    <a16:rowId xmlns:a16="http://schemas.microsoft.com/office/drawing/2014/main" val="4129017626"/>
                  </a:ext>
                </a:extLst>
              </a:tr>
              <a:tr h="837723">
                <a:tc>
                  <a:txBody>
                    <a:bodyPr/>
                    <a:lstStyle/>
                    <a:p>
                      <a:pPr algn="l" fontAlgn="ctr"/>
                      <a:r>
                        <a:rPr lang="en-US" sz="1100" u="none" strike="noStrike" dirty="0">
                          <a:effectLst/>
                          <a:latin typeface="Century Gothic" panose="020B0502020202020204" pitchFamily="34" charset="0"/>
                        </a:rPr>
                        <a:t>Core Messaging</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tx2">
                        <a:lumMod val="20000"/>
                        <a:lumOff val="80000"/>
                      </a:schemeClr>
                    </a:solidFill>
                  </a:tcPr>
                </a:tc>
                <a:tc>
                  <a:txBody>
                    <a:bodyPr/>
                    <a:lstStyle/>
                    <a:p>
                      <a:pPr algn="l" fontAlgn="ct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bg2"/>
                    </a:solidFill>
                  </a:tcPr>
                </a:tc>
                <a:tc>
                  <a:txBody>
                    <a:bodyPr/>
                    <a:lstStyle/>
                    <a:p>
                      <a:pPr algn="l" fontAlgn="ctr"/>
                      <a:r>
                        <a:rPr lang="en-US" sz="1100" u="none" strike="noStrike" dirty="0">
                          <a:effectLst/>
                          <a:latin typeface="Century Gothic" panose="020B0502020202020204" pitchFamily="34" charset="0"/>
                        </a:rPr>
                        <a:t>Needs Review</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rgbClr val="9CF0F0"/>
                    </a:solidFill>
                  </a:tcPr>
                </a:tc>
                <a:extLst>
                  <a:ext uri="{0D108BD9-81ED-4DB2-BD59-A6C34878D82A}">
                    <a16:rowId xmlns:a16="http://schemas.microsoft.com/office/drawing/2014/main" val="104840080"/>
                  </a:ext>
                </a:extLst>
              </a:tr>
              <a:tr h="837723">
                <a:tc>
                  <a:txBody>
                    <a:bodyPr/>
                    <a:lstStyle/>
                    <a:p>
                      <a:pPr algn="l" fontAlgn="ctr"/>
                      <a:r>
                        <a:rPr lang="en-US" sz="1100" b="0" i="0" u="none" strike="noStrike" dirty="0">
                          <a:solidFill>
                            <a:srgbClr val="000000"/>
                          </a:solidFill>
                          <a:effectLst/>
                          <a:latin typeface="Century Gothic" panose="020B0502020202020204" pitchFamily="34" charset="0"/>
                        </a:rPr>
                        <a:t>Executive Approval</a:t>
                      </a:r>
                    </a:p>
                  </a:txBody>
                  <a:tcPr marL="85725" marR="9525" marT="9525" marB="0" anchor="ctr">
                    <a:solidFill>
                      <a:schemeClr val="tx2">
                        <a:lumMod val="20000"/>
                        <a:lumOff val="80000"/>
                      </a:schemeClr>
                    </a:solidFill>
                  </a:tcPr>
                </a:tc>
                <a:tc>
                  <a:txBody>
                    <a:bodyPr/>
                    <a:lstStyle/>
                    <a:p>
                      <a:pPr algn="l" fontAlgn="ct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bg2"/>
                    </a:solidFill>
                  </a:tcPr>
                </a:tc>
                <a:tc>
                  <a:txBody>
                    <a:bodyPr/>
                    <a:lstStyle/>
                    <a:p>
                      <a:pPr algn="l" fontAlgn="ctr"/>
                      <a:r>
                        <a:rPr lang="en-US" sz="1100" u="none" strike="noStrike" dirty="0">
                          <a:effectLst/>
                          <a:latin typeface="Century Gothic" panose="020B0502020202020204" pitchFamily="34" charset="0"/>
                        </a:rPr>
                        <a:t>Overdue</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accent4"/>
                    </a:solidFill>
                  </a:tcPr>
                </a:tc>
                <a:extLst>
                  <a:ext uri="{0D108BD9-81ED-4DB2-BD59-A6C34878D82A}">
                    <a16:rowId xmlns:a16="http://schemas.microsoft.com/office/drawing/2014/main" val="1692078419"/>
                  </a:ext>
                </a:extLst>
              </a:tr>
            </a:tbl>
          </a:graphicData>
        </a:graphic>
      </p:graphicFrame>
    </p:spTree>
    <p:extLst>
      <p:ext uri="{BB962C8B-B14F-4D97-AF65-F5344CB8AC3E}">
        <p14:creationId xmlns:p14="http://schemas.microsoft.com/office/powerpoint/2010/main" val="2962643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781586" y="6477000"/>
            <a:ext cx="8283455" cy="369332"/>
          </a:xfrm>
          <a:prstGeom prst="rect">
            <a:avLst/>
          </a:prstGeom>
          <a:noFill/>
        </p:spPr>
        <p:txBody>
          <a:bodyPr wrap="square" rtlCol="0">
            <a:spAutoFit/>
          </a:bodyPr>
          <a:lstStyle/>
          <a:p>
            <a:pPr algn="r"/>
            <a:r>
              <a:rPr lang="en-US" b="1" dirty="0">
                <a:solidFill>
                  <a:schemeClr val="bg1"/>
                </a:solidFill>
                <a:latin typeface="Century Gothic" panose="020B0502020202020204" pitchFamily="34" charset="0"/>
                <a:ea typeface="Arial" charset="0"/>
                <a:cs typeface="Arial" charset="0"/>
              </a:rPr>
              <a:t>PROJECT REPORT</a:t>
            </a:r>
          </a:p>
        </p:txBody>
      </p:sp>
      <p:sp>
        <p:nvSpPr>
          <p:cNvPr id="5" name="Rectangle 7">
            <a:extLst>
              <a:ext uri="{FF2B5EF4-FFF2-40B4-BE49-F238E27FC236}">
                <a16:creationId xmlns:a16="http://schemas.microsoft.com/office/drawing/2014/main" id="{CF8312F4-008A-8B46-B9CC-E4456F84C996}"/>
              </a:ext>
            </a:extLst>
          </p:cNvPr>
          <p:cNvSpPr/>
          <p:nvPr/>
        </p:nvSpPr>
        <p:spPr>
          <a:xfrm>
            <a:off x="0" y="6479366"/>
            <a:ext cx="12192000" cy="384048"/>
          </a:xfrm>
          <a:custGeom>
            <a:avLst/>
            <a:gdLst>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 name="connsiteX0" fmla="*/ 0 w 12192000"/>
              <a:gd name="connsiteY0" fmla="*/ 3171 h 524107"/>
              <a:gd name="connsiteX1" fmla="*/ 1105457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6887 h 527823"/>
              <a:gd name="connsiteX1" fmla="*/ 11054576 w 12192000"/>
              <a:gd name="connsiteY1" fmla="*/ 3716 h 527823"/>
              <a:gd name="connsiteX2" fmla="*/ 11288751 w 12192000"/>
              <a:gd name="connsiteY2" fmla="*/ 0 h 527823"/>
              <a:gd name="connsiteX3" fmla="*/ 12192000 w 12192000"/>
              <a:gd name="connsiteY3" fmla="*/ 6887 h 527823"/>
              <a:gd name="connsiteX4" fmla="*/ 12192000 w 12192000"/>
              <a:gd name="connsiteY4" fmla="*/ 527823 h 527823"/>
              <a:gd name="connsiteX5" fmla="*/ 0 w 12192000"/>
              <a:gd name="connsiteY5" fmla="*/ 527823 h 527823"/>
              <a:gd name="connsiteX6" fmla="*/ 0 w 12192000"/>
              <a:gd name="connsiteY6" fmla="*/ 6887 h 527823"/>
              <a:gd name="connsiteX0" fmla="*/ 0 w 12192000"/>
              <a:gd name="connsiteY0" fmla="*/ 6887 h 527823"/>
              <a:gd name="connsiteX1" fmla="*/ 11054576 w 12192000"/>
              <a:gd name="connsiteY1" fmla="*/ 3716 h 527823"/>
              <a:gd name="connsiteX2" fmla="*/ 11288751 w 12192000"/>
              <a:gd name="connsiteY2" fmla="*/ 0 h 527823"/>
              <a:gd name="connsiteX3" fmla="*/ 11508059 w 12192000"/>
              <a:gd name="connsiteY3" fmla="*/ 7434 h 527823"/>
              <a:gd name="connsiteX4" fmla="*/ 12192000 w 12192000"/>
              <a:gd name="connsiteY4" fmla="*/ 6887 h 527823"/>
              <a:gd name="connsiteX5" fmla="*/ 12192000 w 12192000"/>
              <a:gd name="connsiteY5" fmla="*/ 527823 h 527823"/>
              <a:gd name="connsiteX6" fmla="*/ 0 w 12192000"/>
              <a:gd name="connsiteY6" fmla="*/ 527823 h 527823"/>
              <a:gd name="connsiteX7" fmla="*/ 0 w 12192000"/>
              <a:gd name="connsiteY7" fmla="*/ 6887 h 527823"/>
              <a:gd name="connsiteX0" fmla="*/ 0 w 12192000"/>
              <a:gd name="connsiteY0" fmla="*/ 3171 h 524107"/>
              <a:gd name="connsiteX1" fmla="*/ 11054576 w 12192000"/>
              <a:gd name="connsiteY1" fmla="*/ 0 h 524107"/>
              <a:gd name="connsiteX2" fmla="*/ 11296185 w 12192000"/>
              <a:gd name="connsiteY2" fmla="*/ 159836 h 524107"/>
              <a:gd name="connsiteX3" fmla="*/ 11508059 w 12192000"/>
              <a:gd name="connsiteY3" fmla="*/ 3718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710 h 524646"/>
              <a:gd name="connsiteX1" fmla="*/ 11054576 w 12192000"/>
              <a:gd name="connsiteY1" fmla="*/ 539 h 524646"/>
              <a:gd name="connsiteX2" fmla="*/ 11296185 w 12192000"/>
              <a:gd name="connsiteY2" fmla="*/ 160375 h 524646"/>
              <a:gd name="connsiteX3" fmla="*/ 11784284 w 12192000"/>
              <a:gd name="connsiteY3" fmla="*/ 0 h 524646"/>
              <a:gd name="connsiteX4" fmla="*/ 12192000 w 12192000"/>
              <a:gd name="connsiteY4" fmla="*/ 3710 h 524646"/>
              <a:gd name="connsiteX5" fmla="*/ 12192000 w 12192000"/>
              <a:gd name="connsiteY5" fmla="*/ 524646 h 524646"/>
              <a:gd name="connsiteX6" fmla="*/ 0 w 12192000"/>
              <a:gd name="connsiteY6" fmla="*/ 524646 h 524646"/>
              <a:gd name="connsiteX7" fmla="*/ 0 w 12192000"/>
              <a:gd name="connsiteY7" fmla="*/ 3710 h 524646"/>
              <a:gd name="connsiteX0" fmla="*/ 0 w 12192000"/>
              <a:gd name="connsiteY0" fmla="*/ 3171 h 524107"/>
              <a:gd name="connsiteX1" fmla="*/ 11054576 w 12192000"/>
              <a:gd name="connsiteY1" fmla="*/ 0 h 524107"/>
              <a:gd name="connsiteX2" fmla="*/ 11296185 w 12192000"/>
              <a:gd name="connsiteY2" fmla="*/ 159836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054576 w 12192000"/>
              <a:gd name="connsiteY1" fmla="*/ 0 h 524107"/>
              <a:gd name="connsiteX2" fmla="*/ 11626385 w 12192000"/>
              <a:gd name="connsiteY2" fmla="*/ 138547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626385 w 12192000"/>
              <a:gd name="connsiteY2" fmla="*/ 138547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626385 w 12192000"/>
              <a:gd name="connsiteY2" fmla="*/ 172609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825559 w 12192000"/>
              <a:gd name="connsiteY2" fmla="*/ 3719 h 524107"/>
              <a:gd name="connsiteX3" fmla="*/ 12192000 w 12192000"/>
              <a:gd name="connsiteY3" fmla="*/ 3171 h 524107"/>
              <a:gd name="connsiteX4" fmla="*/ 12192000 w 12192000"/>
              <a:gd name="connsiteY4" fmla="*/ 524107 h 524107"/>
              <a:gd name="connsiteX5" fmla="*/ 0 w 12192000"/>
              <a:gd name="connsiteY5" fmla="*/ 524107 h 524107"/>
              <a:gd name="connsiteX6" fmla="*/ 0 w 12192000"/>
              <a:gd name="connsiteY6" fmla="*/ 3171 h 524107"/>
              <a:gd name="connsiteX0" fmla="*/ 0 w 12192000"/>
              <a:gd name="connsiteY0" fmla="*/ 3171 h 524107"/>
              <a:gd name="connsiteX1" fmla="*/ 1142922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520936">
                <a:moveTo>
                  <a:pt x="0" y="0"/>
                </a:moveTo>
                <a:lnTo>
                  <a:pt x="12192000" y="0"/>
                </a:lnTo>
                <a:lnTo>
                  <a:pt x="12192000" y="520936"/>
                </a:lnTo>
                <a:lnTo>
                  <a:pt x="0" y="520936"/>
                </a:lnTo>
                <a:lnTo>
                  <a:pt x="0" y="0"/>
                </a:lnTo>
                <a:close/>
              </a:path>
            </a:pathLst>
          </a:cu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6" name="Parallelogram 5">
            <a:extLst>
              <a:ext uri="{FF2B5EF4-FFF2-40B4-BE49-F238E27FC236}">
                <a16:creationId xmlns:a16="http://schemas.microsoft.com/office/drawing/2014/main" id="{8A162E46-AFAD-E846-BF5C-F20FF11EA0EF}"/>
              </a:ext>
            </a:extLst>
          </p:cNvPr>
          <p:cNvSpPr/>
          <p:nvPr/>
        </p:nvSpPr>
        <p:spPr>
          <a:xfrm>
            <a:off x="11793977" y="6479366"/>
            <a:ext cx="397211" cy="384048"/>
          </a:xfrm>
          <a:prstGeom prst="parallelogram">
            <a:avLst>
              <a:gd name="adj" fmla="val 65219"/>
            </a:avLst>
          </a:prstGeom>
          <a:solidFill>
            <a:srgbClr val="F0A6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CB9D49A6-86F7-B744-828A-D7C1D9D15D8C}"/>
              </a:ext>
            </a:extLst>
          </p:cNvPr>
          <p:cNvSpPr txBox="1"/>
          <p:nvPr/>
        </p:nvSpPr>
        <p:spPr>
          <a:xfrm>
            <a:off x="4800046" y="6477000"/>
            <a:ext cx="6947194" cy="369332"/>
          </a:xfrm>
          <a:prstGeom prst="rect">
            <a:avLst/>
          </a:prstGeom>
          <a:noFill/>
        </p:spPr>
        <p:txBody>
          <a:bodyPr wrap="square" rtlCol="0">
            <a:spAutoFit/>
          </a:bodyPr>
          <a:lstStyle/>
          <a:p>
            <a:pPr algn="r"/>
            <a:r>
              <a:rPr lang="en-US" dirty="0">
                <a:solidFill>
                  <a:schemeClr val="bg1"/>
                </a:solidFill>
                <a:latin typeface="Century Gothic" panose="020B0502020202020204" pitchFamily="34" charset="0"/>
                <a:ea typeface="Arial" charset="0"/>
                <a:cs typeface="Arial" charset="0"/>
              </a:rPr>
              <a:t>SOCIAL</a:t>
            </a:r>
          </a:p>
        </p:txBody>
      </p:sp>
      <p:sp>
        <p:nvSpPr>
          <p:cNvPr id="10" name="TextBox 9">
            <a:extLst>
              <a:ext uri="{FF2B5EF4-FFF2-40B4-BE49-F238E27FC236}">
                <a16:creationId xmlns:a16="http://schemas.microsoft.com/office/drawing/2014/main" id="{9D71D7CE-6D3D-48B1-ACB9-8B53CA3F0E1B}"/>
              </a:ext>
            </a:extLst>
          </p:cNvPr>
          <p:cNvSpPr txBox="1"/>
          <p:nvPr/>
        </p:nvSpPr>
        <p:spPr>
          <a:xfrm>
            <a:off x="367747" y="209758"/>
            <a:ext cx="1635384" cy="461665"/>
          </a:xfrm>
          <a:prstGeom prst="rect">
            <a:avLst/>
          </a:prstGeom>
          <a:noFill/>
        </p:spPr>
        <p:txBody>
          <a:bodyPr wrap="none" rtlCol="0">
            <a:spAutoFit/>
          </a:bodyPr>
          <a:lstStyle/>
          <a:p>
            <a:r>
              <a:rPr lang="en-US" sz="2400" dirty="0">
                <a:solidFill>
                  <a:schemeClr val="tx1">
                    <a:lumMod val="65000"/>
                    <a:lumOff val="35000"/>
                  </a:schemeClr>
                </a:solidFill>
                <a:latin typeface="Century Gothic" panose="020B0502020202020204" pitchFamily="34" charset="0"/>
              </a:rPr>
              <a:t>4. SOCIAL</a:t>
            </a:r>
          </a:p>
        </p:txBody>
      </p:sp>
      <p:graphicFrame>
        <p:nvGraphicFramePr>
          <p:cNvPr id="11" name="Table 10">
            <a:extLst>
              <a:ext uri="{FF2B5EF4-FFF2-40B4-BE49-F238E27FC236}">
                <a16:creationId xmlns:a16="http://schemas.microsoft.com/office/drawing/2014/main" id="{C318BF43-F6DC-4591-9742-87DF066E7D9D}"/>
              </a:ext>
            </a:extLst>
          </p:cNvPr>
          <p:cNvGraphicFramePr>
            <a:graphicFrameLocks noGrp="1"/>
          </p:cNvGraphicFramePr>
          <p:nvPr>
            <p:extLst>
              <p:ext uri="{D42A27DB-BD31-4B8C-83A1-F6EECF244321}">
                <p14:modId xmlns:p14="http://schemas.microsoft.com/office/powerpoint/2010/main" val="3766499414"/>
              </p:ext>
            </p:extLst>
          </p:nvPr>
        </p:nvGraphicFramePr>
        <p:xfrm>
          <a:off x="480848" y="748861"/>
          <a:ext cx="10972800" cy="2318100"/>
        </p:xfrm>
        <a:graphic>
          <a:graphicData uri="http://schemas.openxmlformats.org/drawingml/2006/table">
            <a:tbl>
              <a:tblPr>
                <a:tableStyleId>{5C22544A-7EE6-4342-B048-85BDC9FD1C3A}</a:tableStyleId>
              </a:tblPr>
              <a:tblGrid>
                <a:gridCol w="2286000">
                  <a:extLst>
                    <a:ext uri="{9D8B030D-6E8A-4147-A177-3AD203B41FA5}">
                      <a16:colId xmlns:a16="http://schemas.microsoft.com/office/drawing/2014/main" val="753917027"/>
                    </a:ext>
                  </a:extLst>
                </a:gridCol>
                <a:gridCol w="7315200">
                  <a:extLst>
                    <a:ext uri="{9D8B030D-6E8A-4147-A177-3AD203B41FA5}">
                      <a16:colId xmlns:a16="http://schemas.microsoft.com/office/drawing/2014/main" val="3513882728"/>
                    </a:ext>
                  </a:extLst>
                </a:gridCol>
                <a:gridCol w="1371600">
                  <a:extLst>
                    <a:ext uri="{9D8B030D-6E8A-4147-A177-3AD203B41FA5}">
                      <a16:colId xmlns:a16="http://schemas.microsoft.com/office/drawing/2014/main" val="463280040"/>
                    </a:ext>
                  </a:extLst>
                </a:gridCol>
              </a:tblGrid>
              <a:tr h="457200">
                <a:tc>
                  <a:txBody>
                    <a:bodyPr/>
                    <a:lstStyle/>
                    <a:p>
                      <a:pPr algn="l" fontAlgn="ctr"/>
                      <a:r>
                        <a:rPr lang="en-US" sz="1050" b="1" i="0" u="none" strike="noStrike" dirty="0">
                          <a:solidFill>
                            <a:schemeClr val="bg1"/>
                          </a:solidFill>
                          <a:effectLst/>
                          <a:latin typeface="Century Gothic" panose="020B0502020202020204" pitchFamily="34" charset="0"/>
                        </a:rPr>
                        <a:t>TASK NAME</a:t>
                      </a:r>
                    </a:p>
                  </a:txBody>
                  <a:tcPr marL="85725" marR="9525" marT="9525" marB="0" anchor="ctr">
                    <a:solidFill>
                      <a:schemeClr val="tx2">
                        <a:lumMod val="50000"/>
                      </a:schemeClr>
                    </a:solidFill>
                  </a:tcPr>
                </a:tc>
                <a:tc>
                  <a:txBody>
                    <a:bodyPr/>
                    <a:lstStyle/>
                    <a:p>
                      <a:pPr algn="l" fontAlgn="ctr"/>
                      <a:r>
                        <a:rPr lang="en-US" sz="1050" b="1" i="0" u="none" strike="noStrike" dirty="0">
                          <a:solidFill>
                            <a:schemeClr val="bg1"/>
                          </a:solidFill>
                          <a:effectLst/>
                          <a:latin typeface="Century Gothic" panose="020B0502020202020204" pitchFamily="34" charset="0"/>
                        </a:rPr>
                        <a:t>DESCRIPTION</a:t>
                      </a:r>
                    </a:p>
                  </a:txBody>
                  <a:tcPr marL="85725" marR="9525" marT="9525" marB="0" anchor="ctr">
                    <a:solidFill>
                      <a:schemeClr val="tx2">
                        <a:lumMod val="50000"/>
                      </a:schemeClr>
                    </a:solidFill>
                  </a:tcPr>
                </a:tc>
                <a:tc>
                  <a:txBody>
                    <a:bodyPr/>
                    <a:lstStyle/>
                    <a:p>
                      <a:pPr algn="l" fontAlgn="ctr"/>
                      <a:r>
                        <a:rPr lang="en-US" sz="1050" b="1" i="0" u="none" strike="noStrike" dirty="0">
                          <a:solidFill>
                            <a:schemeClr val="bg1"/>
                          </a:solidFill>
                          <a:effectLst/>
                          <a:latin typeface="Century Gothic" panose="020B0502020202020204" pitchFamily="34" charset="0"/>
                        </a:rPr>
                        <a:t>STATUS</a:t>
                      </a:r>
                    </a:p>
                  </a:txBody>
                  <a:tcPr marL="85725" marR="9525" marT="9525" marB="0" anchor="ctr">
                    <a:solidFill>
                      <a:schemeClr val="tx2">
                        <a:lumMod val="50000"/>
                      </a:schemeClr>
                    </a:solidFill>
                  </a:tcPr>
                </a:tc>
                <a:extLst>
                  <a:ext uri="{0D108BD9-81ED-4DB2-BD59-A6C34878D82A}">
                    <a16:rowId xmlns:a16="http://schemas.microsoft.com/office/drawing/2014/main" val="2028175581"/>
                  </a:ext>
                </a:extLst>
              </a:tr>
              <a:tr h="930450">
                <a:tc>
                  <a:txBody>
                    <a:bodyPr/>
                    <a:lstStyle/>
                    <a:p>
                      <a:pPr algn="l" fontAlgn="ctr"/>
                      <a:r>
                        <a:rPr lang="en-US" sz="1100" b="0" i="0" u="none" strike="noStrike" dirty="0">
                          <a:solidFill>
                            <a:srgbClr val="000000"/>
                          </a:solidFill>
                          <a:effectLst/>
                          <a:latin typeface="Century Gothic" panose="020B0502020202020204" pitchFamily="34" charset="0"/>
                        </a:rPr>
                        <a:t>Define Social Media Strategy</a:t>
                      </a:r>
                    </a:p>
                  </a:txBody>
                  <a:tcPr marL="85725" marR="9525" marT="9525" marB="0" anchor="ctr">
                    <a:solidFill>
                      <a:schemeClr val="tx2">
                        <a:lumMod val="20000"/>
                        <a:lumOff val="80000"/>
                      </a:schemeClr>
                    </a:solidFill>
                  </a:tcPr>
                </a:tc>
                <a:tc>
                  <a:txBody>
                    <a:bodyPr/>
                    <a:lstStyle/>
                    <a:p>
                      <a:pPr algn="l" fontAlgn="ct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bg2"/>
                    </a:solidFill>
                  </a:tcPr>
                </a:tc>
                <a:tc>
                  <a:txBody>
                    <a:bodyPr/>
                    <a:lstStyle/>
                    <a:p>
                      <a:pPr algn="l" fontAlgn="ctr"/>
                      <a:r>
                        <a:rPr lang="en-US" sz="1100" u="none" strike="noStrike" dirty="0">
                          <a:effectLst/>
                          <a:latin typeface="Century Gothic" panose="020B0502020202020204" pitchFamily="34" charset="0"/>
                        </a:rPr>
                        <a:t>On Hold</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bg2">
                        <a:lumMod val="75000"/>
                      </a:schemeClr>
                    </a:solidFill>
                  </a:tcPr>
                </a:tc>
                <a:extLst>
                  <a:ext uri="{0D108BD9-81ED-4DB2-BD59-A6C34878D82A}">
                    <a16:rowId xmlns:a16="http://schemas.microsoft.com/office/drawing/2014/main" val="3164627573"/>
                  </a:ext>
                </a:extLst>
              </a:tr>
              <a:tr h="930450">
                <a:tc>
                  <a:txBody>
                    <a:bodyPr/>
                    <a:lstStyle/>
                    <a:p>
                      <a:pPr algn="l" fontAlgn="ctr"/>
                      <a:r>
                        <a:rPr lang="en-US" sz="1100" b="0" i="0" u="none" strike="noStrike" dirty="0">
                          <a:solidFill>
                            <a:srgbClr val="000000"/>
                          </a:solidFill>
                          <a:effectLst/>
                          <a:latin typeface="Century Gothic" panose="020B0502020202020204" pitchFamily="34" charset="0"/>
                        </a:rPr>
                        <a:t>Schedule Social Media Posts</a:t>
                      </a:r>
                    </a:p>
                  </a:txBody>
                  <a:tcPr marL="85725" marR="9525" marT="9525" marB="0" anchor="ctr">
                    <a:solidFill>
                      <a:schemeClr val="tx2">
                        <a:lumMod val="20000"/>
                        <a:lumOff val="80000"/>
                      </a:schemeClr>
                    </a:solidFill>
                  </a:tcPr>
                </a:tc>
                <a:tc>
                  <a:txBody>
                    <a:bodyPr/>
                    <a:lstStyle/>
                    <a:p>
                      <a:pPr algn="l" fontAlgn="ct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bg2"/>
                    </a:solidFill>
                  </a:tcPr>
                </a:tc>
                <a:tc>
                  <a:txBody>
                    <a:bodyPr/>
                    <a:lstStyle/>
                    <a:p>
                      <a:pPr algn="l" fontAlgn="ctr"/>
                      <a:r>
                        <a:rPr lang="en-US" sz="1100" u="none" strike="noStrike" dirty="0">
                          <a:effectLst/>
                          <a:latin typeface="Century Gothic" panose="020B0502020202020204" pitchFamily="34" charset="0"/>
                        </a:rPr>
                        <a:t>In Progress</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rgbClr val="92D050"/>
                    </a:solidFill>
                  </a:tcPr>
                </a:tc>
                <a:extLst>
                  <a:ext uri="{0D108BD9-81ED-4DB2-BD59-A6C34878D82A}">
                    <a16:rowId xmlns:a16="http://schemas.microsoft.com/office/drawing/2014/main" val="3053290328"/>
                  </a:ext>
                </a:extLst>
              </a:tr>
            </a:tbl>
          </a:graphicData>
        </a:graphic>
      </p:graphicFrame>
    </p:spTree>
    <p:extLst>
      <p:ext uri="{BB962C8B-B14F-4D97-AF65-F5344CB8AC3E}">
        <p14:creationId xmlns:p14="http://schemas.microsoft.com/office/powerpoint/2010/main" val="3261489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7">
            <a:extLst>
              <a:ext uri="{FF2B5EF4-FFF2-40B4-BE49-F238E27FC236}">
                <a16:creationId xmlns:a16="http://schemas.microsoft.com/office/drawing/2014/main" id="{C5C9822A-2673-EF4B-83F8-7225B1732D23}"/>
              </a:ext>
            </a:extLst>
          </p:cNvPr>
          <p:cNvSpPr/>
          <p:nvPr/>
        </p:nvSpPr>
        <p:spPr>
          <a:xfrm>
            <a:off x="0" y="6479366"/>
            <a:ext cx="12192000" cy="384048"/>
          </a:xfrm>
          <a:custGeom>
            <a:avLst/>
            <a:gdLst>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 name="connsiteX0" fmla="*/ 0 w 12192000"/>
              <a:gd name="connsiteY0" fmla="*/ 3171 h 524107"/>
              <a:gd name="connsiteX1" fmla="*/ 1105457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6887 h 527823"/>
              <a:gd name="connsiteX1" fmla="*/ 11054576 w 12192000"/>
              <a:gd name="connsiteY1" fmla="*/ 3716 h 527823"/>
              <a:gd name="connsiteX2" fmla="*/ 11288751 w 12192000"/>
              <a:gd name="connsiteY2" fmla="*/ 0 h 527823"/>
              <a:gd name="connsiteX3" fmla="*/ 12192000 w 12192000"/>
              <a:gd name="connsiteY3" fmla="*/ 6887 h 527823"/>
              <a:gd name="connsiteX4" fmla="*/ 12192000 w 12192000"/>
              <a:gd name="connsiteY4" fmla="*/ 527823 h 527823"/>
              <a:gd name="connsiteX5" fmla="*/ 0 w 12192000"/>
              <a:gd name="connsiteY5" fmla="*/ 527823 h 527823"/>
              <a:gd name="connsiteX6" fmla="*/ 0 w 12192000"/>
              <a:gd name="connsiteY6" fmla="*/ 6887 h 527823"/>
              <a:gd name="connsiteX0" fmla="*/ 0 w 12192000"/>
              <a:gd name="connsiteY0" fmla="*/ 6887 h 527823"/>
              <a:gd name="connsiteX1" fmla="*/ 11054576 w 12192000"/>
              <a:gd name="connsiteY1" fmla="*/ 3716 h 527823"/>
              <a:gd name="connsiteX2" fmla="*/ 11288751 w 12192000"/>
              <a:gd name="connsiteY2" fmla="*/ 0 h 527823"/>
              <a:gd name="connsiteX3" fmla="*/ 11508059 w 12192000"/>
              <a:gd name="connsiteY3" fmla="*/ 7434 h 527823"/>
              <a:gd name="connsiteX4" fmla="*/ 12192000 w 12192000"/>
              <a:gd name="connsiteY4" fmla="*/ 6887 h 527823"/>
              <a:gd name="connsiteX5" fmla="*/ 12192000 w 12192000"/>
              <a:gd name="connsiteY5" fmla="*/ 527823 h 527823"/>
              <a:gd name="connsiteX6" fmla="*/ 0 w 12192000"/>
              <a:gd name="connsiteY6" fmla="*/ 527823 h 527823"/>
              <a:gd name="connsiteX7" fmla="*/ 0 w 12192000"/>
              <a:gd name="connsiteY7" fmla="*/ 6887 h 527823"/>
              <a:gd name="connsiteX0" fmla="*/ 0 w 12192000"/>
              <a:gd name="connsiteY0" fmla="*/ 3171 h 524107"/>
              <a:gd name="connsiteX1" fmla="*/ 11054576 w 12192000"/>
              <a:gd name="connsiteY1" fmla="*/ 0 h 524107"/>
              <a:gd name="connsiteX2" fmla="*/ 11296185 w 12192000"/>
              <a:gd name="connsiteY2" fmla="*/ 159836 h 524107"/>
              <a:gd name="connsiteX3" fmla="*/ 11508059 w 12192000"/>
              <a:gd name="connsiteY3" fmla="*/ 3718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710 h 524646"/>
              <a:gd name="connsiteX1" fmla="*/ 11054576 w 12192000"/>
              <a:gd name="connsiteY1" fmla="*/ 539 h 524646"/>
              <a:gd name="connsiteX2" fmla="*/ 11296185 w 12192000"/>
              <a:gd name="connsiteY2" fmla="*/ 160375 h 524646"/>
              <a:gd name="connsiteX3" fmla="*/ 11784284 w 12192000"/>
              <a:gd name="connsiteY3" fmla="*/ 0 h 524646"/>
              <a:gd name="connsiteX4" fmla="*/ 12192000 w 12192000"/>
              <a:gd name="connsiteY4" fmla="*/ 3710 h 524646"/>
              <a:gd name="connsiteX5" fmla="*/ 12192000 w 12192000"/>
              <a:gd name="connsiteY5" fmla="*/ 524646 h 524646"/>
              <a:gd name="connsiteX6" fmla="*/ 0 w 12192000"/>
              <a:gd name="connsiteY6" fmla="*/ 524646 h 524646"/>
              <a:gd name="connsiteX7" fmla="*/ 0 w 12192000"/>
              <a:gd name="connsiteY7" fmla="*/ 3710 h 524646"/>
              <a:gd name="connsiteX0" fmla="*/ 0 w 12192000"/>
              <a:gd name="connsiteY0" fmla="*/ 3171 h 524107"/>
              <a:gd name="connsiteX1" fmla="*/ 11054576 w 12192000"/>
              <a:gd name="connsiteY1" fmla="*/ 0 h 524107"/>
              <a:gd name="connsiteX2" fmla="*/ 11296185 w 12192000"/>
              <a:gd name="connsiteY2" fmla="*/ 159836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054576 w 12192000"/>
              <a:gd name="connsiteY1" fmla="*/ 0 h 524107"/>
              <a:gd name="connsiteX2" fmla="*/ 11626385 w 12192000"/>
              <a:gd name="connsiteY2" fmla="*/ 138547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626385 w 12192000"/>
              <a:gd name="connsiteY2" fmla="*/ 138547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626385 w 12192000"/>
              <a:gd name="connsiteY2" fmla="*/ 172609 h 524107"/>
              <a:gd name="connsiteX3" fmla="*/ 11825559 w 12192000"/>
              <a:gd name="connsiteY3" fmla="*/ 3719 h 524107"/>
              <a:gd name="connsiteX4" fmla="*/ 12192000 w 12192000"/>
              <a:gd name="connsiteY4" fmla="*/ 3171 h 524107"/>
              <a:gd name="connsiteX5" fmla="*/ 12192000 w 12192000"/>
              <a:gd name="connsiteY5" fmla="*/ 524107 h 524107"/>
              <a:gd name="connsiteX6" fmla="*/ 0 w 12192000"/>
              <a:gd name="connsiteY6" fmla="*/ 524107 h 524107"/>
              <a:gd name="connsiteX7" fmla="*/ 0 w 12192000"/>
              <a:gd name="connsiteY7" fmla="*/ 3171 h 524107"/>
              <a:gd name="connsiteX0" fmla="*/ 0 w 12192000"/>
              <a:gd name="connsiteY0" fmla="*/ 3171 h 524107"/>
              <a:gd name="connsiteX1" fmla="*/ 11429226 w 12192000"/>
              <a:gd name="connsiteY1" fmla="*/ 0 h 524107"/>
              <a:gd name="connsiteX2" fmla="*/ 11825559 w 12192000"/>
              <a:gd name="connsiteY2" fmla="*/ 3719 h 524107"/>
              <a:gd name="connsiteX3" fmla="*/ 12192000 w 12192000"/>
              <a:gd name="connsiteY3" fmla="*/ 3171 h 524107"/>
              <a:gd name="connsiteX4" fmla="*/ 12192000 w 12192000"/>
              <a:gd name="connsiteY4" fmla="*/ 524107 h 524107"/>
              <a:gd name="connsiteX5" fmla="*/ 0 w 12192000"/>
              <a:gd name="connsiteY5" fmla="*/ 524107 h 524107"/>
              <a:gd name="connsiteX6" fmla="*/ 0 w 12192000"/>
              <a:gd name="connsiteY6" fmla="*/ 3171 h 524107"/>
              <a:gd name="connsiteX0" fmla="*/ 0 w 12192000"/>
              <a:gd name="connsiteY0" fmla="*/ 3171 h 524107"/>
              <a:gd name="connsiteX1" fmla="*/ 11429226 w 12192000"/>
              <a:gd name="connsiteY1" fmla="*/ 0 h 524107"/>
              <a:gd name="connsiteX2" fmla="*/ 12192000 w 12192000"/>
              <a:gd name="connsiteY2" fmla="*/ 3171 h 524107"/>
              <a:gd name="connsiteX3" fmla="*/ 12192000 w 12192000"/>
              <a:gd name="connsiteY3" fmla="*/ 524107 h 524107"/>
              <a:gd name="connsiteX4" fmla="*/ 0 w 12192000"/>
              <a:gd name="connsiteY4" fmla="*/ 524107 h 524107"/>
              <a:gd name="connsiteX5" fmla="*/ 0 w 12192000"/>
              <a:gd name="connsiteY5" fmla="*/ 3171 h 524107"/>
              <a:gd name="connsiteX0" fmla="*/ 0 w 12192000"/>
              <a:gd name="connsiteY0" fmla="*/ 0 h 520936"/>
              <a:gd name="connsiteX1" fmla="*/ 12192000 w 12192000"/>
              <a:gd name="connsiteY1" fmla="*/ 0 h 520936"/>
              <a:gd name="connsiteX2" fmla="*/ 12192000 w 12192000"/>
              <a:gd name="connsiteY2" fmla="*/ 520936 h 520936"/>
              <a:gd name="connsiteX3" fmla="*/ 0 w 12192000"/>
              <a:gd name="connsiteY3" fmla="*/ 520936 h 520936"/>
              <a:gd name="connsiteX4" fmla="*/ 0 w 12192000"/>
              <a:gd name="connsiteY4" fmla="*/ 0 h 520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520936">
                <a:moveTo>
                  <a:pt x="0" y="0"/>
                </a:moveTo>
                <a:lnTo>
                  <a:pt x="12192000" y="0"/>
                </a:lnTo>
                <a:lnTo>
                  <a:pt x="12192000" y="520936"/>
                </a:lnTo>
                <a:lnTo>
                  <a:pt x="0" y="520936"/>
                </a:lnTo>
                <a:lnTo>
                  <a:pt x="0" y="0"/>
                </a:lnTo>
                <a:close/>
              </a:path>
            </a:pathLst>
          </a:custGeo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40" name="Parallelogram 39">
            <a:extLst>
              <a:ext uri="{FF2B5EF4-FFF2-40B4-BE49-F238E27FC236}">
                <a16:creationId xmlns:a16="http://schemas.microsoft.com/office/drawing/2014/main" id="{CEEE06DA-2C33-C84F-940E-6D7DB4C078CD}"/>
              </a:ext>
            </a:extLst>
          </p:cNvPr>
          <p:cNvSpPr/>
          <p:nvPr/>
        </p:nvSpPr>
        <p:spPr>
          <a:xfrm>
            <a:off x="11793977" y="6479366"/>
            <a:ext cx="397211" cy="384048"/>
          </a:xfrm>
          <a:prstGeom prst="parallelogram">
            <a:avLst>
              <a:gd name="adj" fmla="val 65219"/>
            </a:avLst>
          </a:prstGeom>
          <a:solidFill>
            <a:srgbClr val="F0A6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Box 40">
            <a:extLst>
              <a:ext uri="{FF2B5EF4-FFF2-40B4-BE49-F238E27FC236}">
                <a16:creationId xmlns:a16="http://schemas.microsoft.com/office/drawing/2014/main" id="{381A0FB2-B8D0-CA42-B368-F7E708F385C5}"/>
              </a:ext>
            </a:extLst>
          </p:cNvPr>
          <p:cNvSpPr txBox="1"/>
          <p:nvPr/>
        </p:nvSpPr>
        <p:spPr>
          <a:xfrm>
            <a:off x="4800046" y="6477000"/>
            <a:ext cx="6947194" cy="369332"/>
          </a:xfrm>
          <a:prstGeom prst="rect">
            <a:avLst/>
          </a:prstGeom>
          <a:noFill/>
        </p:spPr>
        <p:txBody>
          <a:bodyPr wrap="square" rtlCol="0">
            <a:spAutoFit/>
          </a:bodyPr>
          <a:lstStyle/>
          <a:p>
            <a:pPr algn="r"/>
            <a:r>
              <a:rPr lang="en-US" dirty="0">
                <a:solidFill>
                  <a:schemeClr val="bg1"/>
                </a:solidFill>
                <a:latin typeface="Century Gothic" panose="020B0502020202020204" pitchFamily="34" charset="0"/>
                <a:ea typeface="Arial" charset="0"/>
                <a:cs typeface="Arial" charset="0"/>
              </a:rPr>
              <a:t>PRODUCT RELEASE</a:t>
            </a:r>
          </a:p>
        </p:txBody>
      </p:sp>
      <p:sp>
        <p:nvSpPr>
          <p:cNvPr id="42" name="TextBox 41">
            <a:extLst>
              <a:ext uri="{FF2B5EF4-FFF2-40B4-BE49-F238E27FC236}">
                <a16:creationId xmlns:a16="http://schemas.microsoft.com/office/drawing/2014/main" id="{2D07810B-0673-4E95-91B2-06B8BC60A615}"/>
              </a:ext>
            </a:extLst>
          </p:cNvPr>
          <p:cNvSpPr txBox="1"/>
          <p:nvPr/>
        </p:nvSpPr>
        <p:spPr>
          <a:xfrm>
            <a:off x="367747" y="209758"/>
            <a:ext cx="3267241" cy="461665"/>
          </a:xfrm>
          <a:prstGeom prst="rect">
            <a:avLst/>
          </a:prstGeom>
          <a:noFill/>
        </p:spPr>
        <p:txBody>
          <a:bodyPr wrap="none" rtlCol="0">
            <a:spAutoFit/>
          </a:bodyPr>
          <a:lstStyle/>
          <a:p>
            <a:r>
              <a:rPr lang="en-US" sz="2400" dirty="0">
                <a:solidFill>
                  <a:schemeClr val="tx1">
                    <a:lumMod val="65000"/>
                    <a:lumOff val="35000"/>
                  </a:schemeClr>
                </a:solidFill>
                <a:latin typeface="Century Gothic" panose="020B0502020202020204" pitchFamily="34" charset="0"/>
              </a:rPr>
              <a:t>5. PRODUCT RELEASE</a:t>
            </a:r>
          </a:p>
        </p:txBody>
      </p:sp>
      <p:graphicFrame>
        <p:nvGraphicFramePr>
          <p:cNvPr id="43" name="Table 42">
            <a:extLst>
              <a:ext uri="{FF2B5EF4-FFF2-40B4-BE49-F238E27FC236}">
                <a16:creationId xmlns:a16="http://schemas.microsoft.com/office/drawing/2014/main" id="{E9FC4BA3-2785-4209-8765-A5C23CBD1532}"/>
              </a:ext>
            </a:extLst>
          </p:cNvPr>
          <p:cNvGraphicFramePr>
            <a:graphicFrameLocks noGrp="1"/>
          </p:cNvGraphicFramePr>
          <p:nvPr>
            <p:extLst>
              <p:ext uri="{D42A27DB-BD31-4B8C-83A1-F6EECF244321}">
                <p14:modId xmlns:p14="http://schemas.microsoft.com/office/powerpoint/2010/main" val="2294469787"/>
              </p:ext>
            </p:extLst>
          </p:nvPr>
        </p:nvGraphicFramePr>
        <p:xfrm>
          <a:off x="472965" y="748861"/>
          <a:ext cx="10972800" cy="4179000"/>
        </p:xfrm>
        <a:graphic>
          <a:graphicData uri="http://schemas.openxmlformats.org/drawingml/2006/table">
            <a:tbl>
              <a:tblPr>
                <a:tableStyleId>{5C22544A-7EE6-4342-B048-85BDC9FD1C3A}</a:tableStyleId>
              </a:tblPr>
              <a:tblGrid>
                <a:gridCol w="2286000">
                  <a:extLst>
                    <a:ext uri="{9D8B030D-6E8A-4147-A177-3AD203B41FA5}">
                      <a16:colId xmlns:a16="http://schemas.microsoft.com/office/drawing/2014/main" val="753917027"/>
                    </a:ext>
                  </a:extLst>
                </a:gridCol>
                <a:gridCol w="7315200">
                  <a:extLst>
                    <a:ext uri="{9D8B030D-6E8A-4147-A177-3AD203B41FA5}">
                      <a16:colId xmlns:a16="http://schemas.microsoft.com/office/drawing/2014/main" val="3513882728"/>
                    </a:ext>
                  </a:extLst>
                </a:gridCol>
                <a:gridCol w="1371600">
                  <a:extLst>
                    <a:ext uri="{9D8B030D-6E8A-4147-A177-3AD203B41FA5}">
                      <a16:colId xmlns:a16="http://schemas.microsoft.com/office/drawing/2014/main" val="463280040"/>
                    </a:ext>
                  </a:extLst>
                </a:gridCol>
              </a:tblGrid>
              <a:tr h="457200">
                <a:tc>
                  <a:txBody>
                    <a:bodyPr/>
                    <a:lstStyle/>
                    <a:p>
                      <a:pPr algn="l" fontAlgn="ctr"/>
                      <a:r>
                        <a:rPr lang="en-US" sz="1050" b="1" i="0" u="none" strike="noStrike" dirty="0">
                          <a:solidFill>
                            <a:schemeClr val="bg1"/>
                          </a:solidFill>
                          <a:effectLst/>
                          <a:latin typeface="Century Gothic" panose="020B0502020202020204" pitchFamily="34" charset="0"/>
                        </a:rPr>
                        <a:t>TASK NAME</a:t>
                      </a:r>
                    </a:p>
                  </a:txBody>
                  <a:tcPr marL="85725" marR="9525" marT="9525" marB="0" anchor="ctr">
                    <a:solidFill>
                      <a:schemeClr val="tx2">
                        <a:lumMod val="50000"/>
                      </a:schemeClr>
                    </a:solidFill>
                  </a:tcPr>
                </a:tc>
                <a:tc>
                  <a:txBody>
                    <a:bodyPr/>
                    <a:lstStyle/>
                    <a:p>
                      <a:pPr algn="l" fontAlgn="ctr"/>
                      <a:r>
                        <a:rPr lang="en-US" sz="1050" b="1" i="0" u="none" strike="noStrike" dirty="0">
                          <a:solidFill>
                            <a:schemeClr val="bg1"/>
                          </a:solidFill>
                          <a:effectLst/>
                          <a:latin typeface="Century Gothic" panose="020B0502020202020204" pitchFamily="34" charset="0"/>
                        </a:rPr>
                        <a:t>DESCRIPTION</a:t>
                      </a:r>
                    </a:p>
                  </a:txBody>
                  <a:tcPr marL="85725" marR="9525" marT="9525" marB="0" anchor="ctr">
                    <a:solidFill>
                      <a:schemeClr val="tx2">
                        <a:lumMod val="50000"/>
                      </a:schemeClr>
                    </a:solidFill>
                  </a:tcPr>
                </a:tc>
                <a:tc>
                  <a:txBody>
                    <a:bodyPr/>
                    <a:lstStyle/>
                    <a:p>
                      <a:pPr algn="l" fontAlgn="ctr"/>
                      <a:r>
                        <a:rPr lang="en-US" sz="1050" b="1" i="0" u="none" strike="noStrike" dirty="0">
                          <a:solidFill>
                            <a:schemeClr val="bg1"/>
                          </a:solidFill>
                          <a:effectLst/>
                          <a:latin typeface="Century Gothic" panose="020B0502020202020204" pitchFamily="34" charset="0"/>
                        </a:rPr>
                        <a:t>STATUS</a:t>
                      </a:r>
                    </a:p>
                  </a:txBody>
                  <a:tcPr marL="85725" marR="9525" marT="9525" marB="0" anchor="ctr">
                    <a:solidFill>
                      <a:schemeClr val="tx2">
                        <a:lumMod val="50000"/>
                      </a:schemeClr>
                    </a:solidFill>
                  </a:tcPr>
                </a:tc>
                <a:extLst>
                  <a:ext uri="{0D108BD9-81ED-4DB2-BD59-A6C34878D82A}">
                    <a16:rowId xmlns:a16="http://schemas.microsoft.com/office/drawing/2014/main" val="2028175581"/>
                  </a:ext>
                </a:extLst>
              </a:tr>
              <a:tr h="930450">
                <a:tc>
                  <a:txBody>
                    <a:bodyPr/>
                    <a:lstStyle/>
                    <a:p>
                      <a:pPr algn="l" fontAlgn="ctr"/>
                      <a:r>
                        <a:rPr lang="en-US" sz="1100" b="0" i="0" u="none" strike="noStrike" dirty="0">
                          <a:solidFill>
                            <a:srgbClr val="000000"/>
                          </a:solidFill>
                          <a:effectLst/>
                          <a:latin typeface="Century Gothic" panose="020B0502020202020204" pitchFamily="34" charset="0"/>
                        </a:rPr>
                        <a:t>Alpha Release</a:t>
                      </a:r>
                    </a:p>
                  </a:txBody>
                  <a:tcPr marL="85725" marR="9525" marT="9525" marB="0" anchor="ctr">
                    <a:solidFill>
                      <a:schemeClr val="tx2">
                        <a:lumMod val="20000"/>
                        <a:lumOff val="80000"/>
                      </a:schemeClr>
                    </a:solidFill>
                  </a:tcPr>
                </a:tc>
                <a:tc>
                  <a:txBody>
                    <a:bodyPr/>
                    <a:lstStyle/>
                    <a:p>
                      <a:pPr algn="l" fontAlgn="ct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bg2"/>
                    </a:solidFill>
                  </a:tcPr>
                </a:tc>
                <a:tc>
                  <a:txBody>
                    <a:bodyPr/>
                    <a:lstStyle/>
                    <a:p>
                      <a:pPr algn="l" fontAlgn="ctr"/>
                      <a:r>
                        <a:rPr lang="en-US" sz="1100" u="none" strike="noStrike" dirty="0">
                          <a:effectLst/>
                          <a:latin typeface="Century Gothic" panose="020B0502020202020204" pitchFamily="34" charset="0"/>
                        </a:rPr>
                        <a:t>In Progress</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rgbClr val="92D050"/>
                    </a:solidFill>
                  </a:tcPr>
                </a:tc>
                <a:extLst>
                  <a:ext uri="{0D108BD9-81ED-4DB2-BD59-A6C34878D82A}">
                    <a16:rowId xmlns:a16="http://schemas.microsoft.com/office/drawing/2014/main" val="3164627573"/>
                  </a:ext>
                </a:extLst>
              </a:tr>
              <a:tr h="930450">
                <a:tc>
                  <a:txBody>
                    <a:bodyPr/>
                    <a:lstStyle/>
                    <a:p>
                      <a:pPr algn="l" fontAlgn="ctr"/>
                      <a:r>
                        <a:rPr lang="en-US" sz="1100" u="none" strike="noStrike" dirty="0">
                          <a:effectLst/>
                          <a:latin typeface="Century Gothic" panose="020B0502020202020204" pitchFamily="34" charset="0"/>
                        </a:rPr>
                        <a:t>Beta Release</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tx2">
                        <a:lumMod val="20000"/>
                        <a:lumOff val="80000"/>
                      </a:schemeClr>
                    </a:solidFill>
                  </a:tcPr>
                </a:tc>
                <a:tc>
                  <a:txBody>
                    <a:bodyPr/>
                    <a:lstStyle/>
                    <a:p>
                      <a:pPr algn="l" fontAlgn="ct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bg2"/>
                    </a:solidFill>
                  </a:tcPr>
                </a:tc>
                <a:tc>
                  <a:txBody>
                    <a:bodyPr/>
                    <a:lstStyle/>
                    <a:p>
                      <a:pPr algn="l" fontAlgn="ctr"/>
                      <a:r>
                        <a:rPr lang="en-US" sz="1100" u="none" strike="noStrike" dirty="0">
                          <a:effectLst/>
                          <a:latin typeface="Century Gothic" panose="020B0502020202020204" pitchFamily="34" charset="0"/>
                        </a:rPr>
                        <a:t>In Progress</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rgbClr val="92D050"/>
                    </a:solidFill>
                  </a:tcPr>
                </a:tc>
                <a:extLst>
                  <a:ext uri="{0D108BD9-81ED-4DB2-BD59-A6C34878D82A}">
                    <a16:rowId xmlns:a16="http://schemas.microsoft.com/office/drawing/2014/main" val="3053290328"/>
                  </a:ext>
                </a:extLst>
              </a:tr>
              <a:tr h="930450">
                <a:tc>
                  <a:txBody>
                    <a:bodyPr/>
                    <a:lstStyle/>
                    <a:p>
                      <a:pPr algn="l" fontAlgn="ctr"/>
                      <a:r>
                        <a:rPr lang="en-US" sz="1100" u="none" strike="noStrike" dirty="0">
                          <a:effectLst/>
                          <a:latin typeface="Century Gothic" panose="020B0502020202020204" pitchFamily="34" charset="0"/>
                        </a:rPr>
                        <a:t>V1 General Availability</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tx2">
                        <a:lumMod val="20000"/>
                        <a:lumOff val="80000"/>
                      </a:schemeClr>
                    </a:solidFill>
                  </a:tcPr>
                </a:tc>
                <a:tc>
                  <a:txBody>
                    <a:bodyPr/>
                    <a:lstStyle/>
                    <a:p>
                      <a:pPr algn="l" fontAlgn="ct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bg2"/>
                    </a:solidFill>
                  </a:tcPr>
                </a:tc>
                <a:tc>
                  <a:txBody>
                    <a:bodyPr/>
                    <a:lstStyle/>
                    <a:p>
                      <a:pPr algn="l" fontAlgn="ctr"/>
                      <a:r>
                        <a:rPr lang="en-US" sz="1100" u="none" strike="noStrike" dirty="0">
                          <a:effectLst/>
                          <a:latin typeface="Century Gothic" panose="020B0502020202020204" pitchFamily="34" charset="0"/>
                        </a:rPr>
                        <a:t>On Hold</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bg2">
                        <a:lumMod val="75000"/>
                      </a:schemeClr>
                    </a:solidFill>
                  </a:tcPr>
                </a:tc>
                <a:extLst>
                  <a:ext uri="{0D108BD9-81ED-4DB2-BD59-A6C34878D82A}">
                    <a16:rowId xmlns:a16="http://schemas.microsoft.com/office/drawing/2014/main" val="1486483173"/>
                  </a:ext>
                </a:extLst>
              </a:tr>
              <a:tr h="930450">
                <a:tc>
                  <a:txBody>
                    <a:bodyPr/>
                    <a:lstStyle/>
                    <a:p>
                      <a:pPr algn="l" fontAlgn="ctr"/>
                      <a:r>
                        <a:rPr lang="en-US" sz="1100" u="none" strike="noStrike" dirty="0">
                          <a:effectLst/>
                          <a:latin typeface="Century Gothic" panose="020B0502020202020204" pitchFamily="34" charset="0"/>
                        </a:rPr>
                        <a:t>R2 Press Event</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tx2">
                        <a:lumMod val="20000"/>
                        <a:lumOff val="80000"/>
                      </a:schemeClr>
                    </a:solidFill>
                  </a:tcPr>
                </a:tc>
                <a:tc>
                  <a:txBody>
                    <a:bodyPr/>
                    <a:lstStyle/>
                    <a:p>
                      <a:pPr algn="l" fontAlgn="ct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bg2"/>
                    </a:solidFill>
                  </a:tcPr>
                </a:tc>
                <a:tc>
                  <a:txBody>
                    <a:bodyPr/>
                    <a:lstStyle/>
                    <a:p>
                      <a:pPr algn="l" fontAlgn="ctr"/>
                      <a:r>
                        <a:rPr lang="en-US" sz="1100" u="none" strike="noStrike" dirty="0">
                          <a:effectLst/>
                          <a:latin typeface="Century Gothic" panose="020B0502020202020204" pitchFamily="34" charset="0"/>
                        </a:rPr>
                        <a:t>Overdue</a:t>
                      </a:r>
                      <a:endParaRPr lang="en-US" sz="1100" b="0" i="0" u="none" strike="noStrike" dirty="0">
                        <a:solidFill>
                          <a:srgbClr val="000000"/>
                        </a:solidFill>
                        <a:effectLst/>
                        <a:latin typeface="Century Gothic" panose="020B0502020202020204" pitchFamily="34" charset="0"/>
                      </a:endParaRPr>
                    </a:p>
                  </a:txBody>
                  <a:tcPr marL="85725" marR="9525" marT="9525" marB="0" anchor="ctr">
                    <a:solidFill>
                      <a:schemeClr val="accent4"/>
                    </a:solidFill>
                  </a:tcPr>
                </a:tc>
                <a:extLst>
                  <a:ext uri="{0D108BD9-81ED-4DB2-BD59-A6C34878D82A}">
                    <a16:rowId xmlns:a16="http://schemas.microsoft.com/office/drawing/2014/main" val="4129017626"/>
                  </a:ext>
                </a:extLst>
              </a:tr>
            </a:tbl>
          </a:graphicData>
        </a:graphic>
      </p:graphicFrame>
    </p:spTree>
    <p:extLst>
      <p:ext uri="{BB962C8B-B14F-4D97-AF65-F5344CB8AC3E}">
        <p14:creationId xmlns:p14="http://schemas.microsoft.com/office/powerpoint/2010/main" val="57605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1BC736FB-ECB3-6947-8A3E-2AC7672BA480}"/>
              </a:ext>
            </a:extLst>
          </p:cNvPr>
          <p:cNvGraphicFramePr>
            <a:graphicFrameLocks noGrp="1"/>
          </p:cNvGraphicFramePr>
          <p:nvPr>
            <p:extLst>
              <p:ext uri="{D42A27DB-BD31-4B8C-83A1-F6EECF244321}">
                <p14:modId xmlns:p14="http://schemas.microsoft.com/office/powerpoint/2010/main" val="3786466325"/>
              </p:ext>
            </p:extLst>
          </p:nvPr>
        </p:nvGraphicFramePr>
        <p:xfrm>
          <a:off x="787790" y="1050352"/>
          <a:ext cx="10227213" cy="2468352"/>
        </p:xfrm>
        <a:graphic>
          <a:graphicData uri="http://schemas.openxmlformats.org/drawingml/2006/table">
            <a:tbl>
              <a:tblPr firstRow="1" firstCol="1" bandRow="1">
                <a:tableStyleId>{5C22544A-7EE6-4342-B048-85BDC9FD1C3A}</a:tableStyleId>
              </a:tblPr>
              <a:tblGrid>
                <a:gridCol w="10227213">
                  <a:extLst>
                    <a:ext uri="{9D8B030D-6E8A-4147-A177-3AD203B41FA5}">
                      <a16:colId xmlns:a16="http://schemas.microsoft.com/office/drawing/2014/main" val="2161760999"/>
                    </a:ext>
                  </a:extLst>
                </a:gridCol>
              </a:tblGrid>
              <a:tr h="2468352">
                <a:tc>
                  <a:txBody>
                    <a:bodyPr/>
                    <a:lstStyle/>
                    <a:p>
                      <a:pPr marL="0" marR="0" algn="ctr">
                        <a:spcBef>
                          <a:spcPts val="0"/>
                        </a:spcBef>
                        <a:spcAft>
                          <a:spcPts val="0"/>
                        </a:spcAft>
                      </a:pPr>
                      <a:r>
                        <a:rPr lang="en-US" sz="1600" b="1" dirty="0">
                          <a:solidFill>
                            <a:schemeClr val="tx1"/>
                          </a:solidFill>
                          <a:effectLst/>
                          <a:latin typeface="Century Gothic" panose="020B0502020202020204" pitchFamily="34" charset="0"/>
                        </a:rPr>
                        <a:t>DISCLAIMER</a:t>
                      </a:r>
                      <a:endParaRPr lang="en-US" sz="1200" b="1" dirty="0">
                        <a:solidFill>
                          <a:schemeClr val="tx1"/>
                        </a:solidFill>
                        <a:effectLst/>
                        <a:latin typeface="Century Gothic" panose="020B0502020202020204" pitchFamily="34" charset="0"/>
                      </a:endParaRPr>
                    </a:p>
                    <a:p>
                      <a:pPr marL="0" marR="0">
                        <a:spcBef>
                          <a:spcPts val="0"/>
                        </a:spcBef>
                        <a:spcAft>
                          <a:spcPts val="0"/>
                        </a:spcAft>
                      </a:pPr>
                      <a:r>
                        <a:rPr lang="en-US" sz="1200" b="0" dirty="0">
                          <a:solidFill>
                            <a:schemeClr val="tx1"/>
                          </a:solidFill>
                          <a:effectLst/>
                          <a:latin typeface="Century Gothic" panose="020B0502020202020204" pitchFamily="34" charset="0"/>
                        </a:rPr>
                        <a:t> </a:t>
                      </a:r>
                    </a:p>
                    <a:p>
                      <a:pPr marL="0" marR="0">
                        <a:spcBef>
                          <a:spcPts val="0"/>
                        </a:spcBef>
                        <a:spcAft>
                          <a:spcPts val="0"/>
                        </a:spcAft>
                      </a:pPr>
                      <a:r>
                        <a:rPr lang="en-US" sz="1400" b="0" dirty="0">
                          <a:solidFill>
                            <a:schemeClr val="tx1"/>
                          </a:solidFill>
                          <a:effectLst/>
                          <a:latin typeface="Century Gothic" panose="020B0502020202020204" pitchFamily="34" charset="0"/>
                        </a:rPr>
                        <a:t>Any articles, templates, or information provided by Smartsheet on the website are for reference only. While we strive to keep the information up to date and correct, we make no representations or warranties of any kind, express or implied, about the completeness, accuracy, reliability, suitability, or availability with respect to the website or the information, articles, templates, or related graphics contained on the website. Any reliance you place on such information is therefore strictly at your own risk.</a:t>
                      </a:r>
                      <a:endParaRPr lang="en-US" sz="1400" b="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228600" marR="73025" marT="0" marB="0" anchor="ctr">
                    <a:lnL w="76200" cap="flat" cmpd="sng" algn="ctr">
                      <a:solidFill>
                        <a:schemeClr val="bg1">
                          <a:lumMod val="50000"/>
                        </a:schemeClr>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24880165"/>
                  </a:ext>
                </a:extLst>
              </a:tr>
            </a:tbl>
          </a:graphicData>
        </a:graphic>
      </p:graphicFrame>
    </p:spTree>
    <p:extLst>
      <p:ext uri="{BB962C8B-B14F-4D97-AF65-F5344CB8AC3E}">
        <p14:creationId xmlns:p14="http://schemas.microsoft.com/office/powerpoint/2010/main" val="2929323684"/>
      </p:ext>
    </p:extLst>
  </p:cSld>
  <p:clrMapOvr>
    <a:masterClrMapping/>
  </p:clrMapOvr>
</p:sld>
</file>

<file path=ppt/theme/theme1.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EV_IC-Product-Launch-PowerPoint-Checklist-Template_PowerPoint" id="{674D75A1-9A0C-E044-9F33-E32822C1186B}" vid="{9786E6DE-DAF2-5941-9DB0-AE136493013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IC-Product-Launch-PowerPoint-Checklist-Template_PowerPoint</Template>
  <TotalTime>0</TotalTime>
  <Words>293</Words>
  <Application>Microsoft Office PowerPoint</Application>
  <PresentationFormat>Widescreen</PresentationFormat>
  <Paragraphs>102</Paragraphs>
  <Slides>8</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Century Gothic</vt:lpstr>
      <vt:lpstr>Тема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Alexandra Ragazhinskaya</dc:creator>
  <cp:lastModifiedBy>Alexandra Ragazhinskaya</cp:lastModifiedBy>
  <cp:revision>1</cp:revision>
  <dcterms:created xsi:type="dcterms:W3CDTF">2021-10-28T17:12:22Z</dcterms:created>
  <dcterms:modified xsi:type="dcterms:W3CDTF">2021-10-28T17:13:14Z</dcterms:modified>
</cp:coreProperties>
</file>